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77" r:id="rId2"/>
    <p:sldId id="259" r:id="rId3"/>
    <p:sldId id="275" r:id="rId4"/>
    <p:sldId id="281" r:id="rId5"/>
    <p:sldId id="285" r:id="rId6"/>
    <p:sldId id="287" r:id="rId7"/>
    <p:sldId id="288" r:id="rId8"/>
    <p:sldId id="269" r:id="rId9"/>
    <p:sldId id="314" r:id="rId10"/>
    <p:sldId id="280" r:id="rId11"/>
    <p:sldId id="290" r:id="rId12"/>
    <p:sldId id="293" r:id="rId13"/>
    <p:sldId id="292" r:id="rId14"/>
    <p:sldId id="295" r:id="rId15"/>
    <p:sldId id="296" r:id="rId16"/>
    <p:sldId id="297" r:id="rId17"/>
    <p:sldId id="298" r:id="rId18"/>
    <p:sldId id="271" r:id="rId19"/>
    <p:sldId id="302" r:id="rId20"/>
    <p:sldId id="300" r:id="rId21"/>
    <p:sldId id="304" r:id="rId22"/>
    <p:sldId id="305" r:id="rId23"/>
    <p:sldId id="306" r:id="rId24"/>
    <p:sldId id="307" r:id="rId25"/>
    <p:sldId id="308" r:id="rId26"/>
    <p:sldId id="309" r:id="rId27"/>
    <p:sldId id="310" r:id="rId28"/>
    <p:sldId id="312" r:id="rId29"/>
    <p:sldId id="313" r:id="rId30"/>
    <p:sldId id="311" r:id="rId31"/>
    <p:sldId id="273" r:id="rId32"/>
    <p:sldId id="301" r:id="rId33"/>
    <p:sldId id="299" r:id="rId34"/>
    <p:sldId id="274" r:id="rId35"/>
    <p:sldId id="272" r:id="rId36"/>
    <p:sldId id="279" r:id="rId37"/>
    <p:sldId id="261" r:id="rId38"/>
    <p:sldId id="268" r:id="rId39"/>
    <p:sldId id="262" r:id="rId40"/>
    <p:sldId id="263" r:id="rId41"/>
    <p:sldId id="282" r:id="rId42"/>
    <p:sldId id="283" r:id="rId43"/>
    <p:sldId id="284" r:id="rId44"/>
    <p:sldId id="266" r:id="rId45"/>
    <p:sldId id="267" r:id="rId46"/>
    <p:sldId id="265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26" userDrawn="1">
          <p15:clr>
            <a:srgbClr val="A4A3A4"/>
          </p15:clr>
        </p15:guide>
        <p15:guide id="2" pos="597" userDrawn="1">
          <p15:clr>
            <a:srgbClr val="A4A3A4"/>
          </p15:clr>
        </p15:guide>
        <p15:guide id="3" orient="horz" pos="70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BECEB"/>
    <a:srgbClr val="FBFB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387"/>
    <p:restoredTop sz="94663"/>
  </p:normalViewPr>
  <p:slideViewPr>
    <p:cSldViewPr snapToGrid="0" snapToObjects="1">
      <p:cViewPr varScale="1">
        <p:scale>
          <a:sx n="119" d="100"/>
          <a:sy n="119" d="100"/>
        </p:scale>
        <p:origin x="208" y="296"/>
      </p:cViewPr>
      <p:guideLst>
        <p:guide orient="horz" pos="1026"/>
        <p:guide pos="597"/>
        <p:guide orient="horz" pos="70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88261-4B22-0D40-A8B6-23B647BADF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9E08D2-F563-4D46-A5B9-789F00BAAC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6E1969-0FBC-B040-898A-F9BB8547C4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A5F51-5BD2-7F42-8FD8-CDFA472AF935}" type="datetimeFigureOut">
              <a:rPr lang="en-US" smtClean="0"/>
              <a:t>2/19/19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05D839-C64C-5E44-BD3F-FDB2B616F8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1E6601-BBA6-C945-8BB5-385F4B8B4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355AF-6D8D-384D-BA89-FD78DD9356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7070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65E44-8572-1D45-A5F8-20FF52AC6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9E6F0EC-1842-E145-99B5-60C2C096AC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3C692B-9B2E-4249-88CA-42587BC986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A5F51-5BD2-7F42-8FD8-CDFA472AF935}" type="datetimeFigureOut">
              <a:rPr lang="en-US" smtClean="0"/>
              <a:t>2/19/19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F2EEDC-AD6F-0C4C-814B-BEB289854F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A8FEED-4731-9846-8555-1C91BD96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355AF-6D8D-384D-BA89-FD78DD9356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7004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1D6223C-D696-7546-BA96-D4F3CA7E35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72CFA91-038D-BF4F-BDB1-F1D7ED715F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EFE462-EDC3-6B4A-A176-8A53DE9699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A5F51-5BD2-7F42-8FD8-CDFA472AF935}" type="datetimeFigureOut">
              <a:rPr lang="en-US" smtClean="0"/>
              <a:t>2/19/19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9559C0-BBA8-694A-8751-AEA6898859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C84E50-4775-2747-9305-3840D2263C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355AF-6D8D-384D-BA89-FD78DD9356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1401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D5D238-BFA5-6E4D-AAFE-507334687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97401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717F1-B315-6247-BE60-83A66B9446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214BDD-D86F-EE48-85EF-1E341D9CDB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A5F51-5BD2-7F42-8FD8-CDFA472AF935}" type="datetimeFigureOut">
              <a:rPr lang="en-US" smtClean="0"/>
              <a:t>2/19/19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10D53F-8E95-4F46-B2ED-FC7027C40E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9ACF2D-E2CA-EE45-A31E-C9204D7E12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355AF-6D8D-384D-BA89-FD78DD9356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256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D68124-7DAF-5345-BFAD-E9AD58B556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BF8048-DBEF-2C40-BAAC-E4383EDD49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36DAD7-FF64-C342-92BF-071523FF73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A5F51-5BD2-7F42-8FD8-CDFA472AF935}" type="datetimeFigureOut">
              <a:rPr lang="en-US" smtClean="0"/>
              <a:t>2/19/19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FB2569-E744-A045-9436-7FF485E7F2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B517CF-FC4A-ED49-9CDD-7706360BE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355AF-6D8D-384D-BA89-FD78DD9356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2408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6AA6DD-6B00-2C44-85F1-963F557C6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4FB0D5-EA5D-5446-882B-984E9F96E6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E84AE4-A879-134C-BC70-5D22C08234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297F12-0177-7F43-B6F3-D33441791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A5F51-5BD2-7F42-8FD8-CDFA472AF935}" type="datetimeFigureOut">
              <a:rPr lang="en-US" smtClean="0"/>
              <a:t>2/19/19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0D638F-18C3-CC41-B481-23C8C8B26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DB384F-B840-8F4B-8A75-432D6CBA5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355AF-6D8D-384D-BA89-FD78DD9356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6535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97EE68-5269-5E46-9C70-51BF9FC05E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95650B-1395-F443-9D67-4D96347F51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777622-9679-1743-BBD0-AE5697617E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5E2F81F-5650-7D48-A12F-216AF0097F7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A2B6571-F8C8-6F4B-AAA2-39550C29507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9E0F41E-3E4B-B147-9078-FEBB8A68A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A5F51-5BD2-7F42-8FD8-CDFA472AF935}" type="datetimeFigureOut">
              <a:rPr lang="en-US" smtClean="0"/>
              <a:t>2/19/19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E6420B7-734C-B34C-A985-7032AD97E7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10DE662-0495-684A-B215-726A0A0AC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355AF-6D8D-384D-BA89-FD78DD9356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6495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512E1-1630-8745-B347-18A325D22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4F5CB5E-334B-A94A-904E-7AAB96B466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A5F51-5BD2-7F42-8FD8-CDFA472AF935}" type="datetimeFigureOut">
              <a:rPr lang="en-US" smtClean="0"/>
              <a:t>2/19/19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3C105F-EF9F-EA49-8A82-F9C3DAB35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36F428-4CC5-9A41-B40C-A602ED1DDF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355AF-6D8D-384D-BA89-FD78DD9356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9896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767BCB-C230-FF4D-811A-D005E051FF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A5F51-5BD2-7F42-8FD8-CDFA472AF935}" type="datetimeFigureOut">
              <a:rPr lang="en-US" smtClean="0"/>
              <a:t>2/19/19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605D291-E123-9247-97E2-A435FBB618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C27206-91F9-BC46-BFF1-346AF1E373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355AF-6D8D-384D-BA89-FD78DD9356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2565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FACAA-137E-B94A-98C5-B7E79F9E9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DBB139-488D-DB4F-993D-B7E1A3CAAE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0D7E3B-87AA-2A4B-9F8D-DCE7E5744B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1F45C1-18E5-6A4A-AE41-429123BF60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A5F51-5BD2-7F42-8FD8-CDFA472AF935}" type="datetimeFigureOut">
              <a:rPr lang="en-US" smtClean="0"/>
              <a:t>2/19/19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F41AAA-7D8B-5448-AC0B-F45F6D41F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4CF566-9923-8B43-BB22-E394A380C6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355AF-6D8D-384D-BA89-FD78DD9356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3586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F6252-5E85-5646-BC3D-7184622881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2813B45-898E-D842-ABF4-8477A321931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F4405A-792F-564F-A760-D01B31B06A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580F08-C332-3F4F-97F6-85F3A3DC1F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A5F51-5BD2-7F42-8FD8-CDFA472AF935}" type="datetimeFigureOut">
              <a:rPr lang="en-US" smtClean="0"/>
              <a:t>2/19/19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9F69D2-108C-2C43-A489-658F08BAC8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461593-5F12-5543-94D1-09D65416E6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355AF-6D8D-384D-BA89-FD78DD9356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3426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6550AAF-3FB7-6842-ADD6-B6BA8694F5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C774AE-BE54-4B4D-822E-EB63A09F73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ED0C02-0FAB-E54C-831A-B71E831371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9A5F51-5BD2-7F42-8FD8-CDFA472AF935}" type="datetimeFigureOut">
              <a:rPr lang="en-US" smtClean="0"/>
              <a:t>2/19/19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39E1C1-B93C-304A-9DF3-9439527DD6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E49784-3AB2-E14A-8E0D-78C25C9932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6355AF-6D8D-384D-BA89-FD78DD9356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0225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1CD0B835-F131-7541-A237-E3E6CAF01583}"/>
              </a:ext>
            </a:extLst>
          </p:cNvPr>
          <p:cNvSpPr txBox="1"/>
          <p:nvPr/>
        </p:nvSpPr>
        <p:spPr>
          <a:xfrm>
            <a:off x="3862426" y="780874"/>
            <a:ext cx="1959679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6000" b="1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</a:t>
            </a:r>
            <a:r>
              <a:rPr lang="en-US" sz="6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ead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4FC29FD-28B1-F94B-9CC6-7E53536D465E}"/>
              </a:ext>
            </a:extLst>
          </p:cNvPr>
          <p:cNvSpPr txBox="1"/>
          <p:nvPr/>
        </p:nvSpPr>
        <p:spPr>
          <a:xfrm>
            <a:off x="3862425" y="1489268"/>
            <a:ext cx="4735171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6000" b="1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</a:t>
            </a:r>
            <a:r>
              <a:rPr lang="en-US" sz="6000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4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endParaRPr lang="en-US" sz="6000" dirty="0">
              <a:solidFill>
                <a:schemeClr val="tx1">
                  <a:lumMod val="50000"/>
                  <a:lumOff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8C443CD-AF63-5240-8A5E-DF772C2263B2}"/>
              </a:ext>
            </a:extLst>
          </p:cNvPr>
          <p:cNvSpPr txBox="1"/>
          <p:nvPr/>
        </p:nvSpPr>
        <p:spPr>
          <a:xfrm>
            <a:off x="3862425" y="2158175"/>
            <a:ext cx="4579446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6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visualise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0447AE6-6A9E-024F-9EAA-556A568AF1E6}"/>
              </a:ext>
            </a:extLst>
          </p:cNvPr>
          <p:cNvSpPr txBox="1"/>
          <p:nvPr/>
        </p:nvSpPr>
        <p:spPr>
          <a:xfrm>
            <a:off x="3862425" y="3323068"/>
            <a:ext cx="6310275" cy="178510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40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using </a:t>
            </a:r>
            <a:r>
              <a:rPr lang="en-US" sz="4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</a:t>
            </a:r>
            <a:r>
              <a:rPr lang="en-US" sz="40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br>
              <a:rPr lang="en-US" sz="40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with the</a:t>
            </a:r>
            <a:r>
              <a:rPr lang="en-US" sz="40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b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3600" dirty="0">
                <a:latin typeface="Consolas" panose="020B0609020204030204" pitchFamily="49" charset="0"/>
                <a:cs typeface="Consolas" panose="020B0609020204030204" pitchFamily="49" charset="0"/>
              </a:rPr>
              <a:t>tidyverse</a:t>
            </a:r>
            <a:endParaRPr lang="en-US" sz="6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9495C3-6F28-8049-B9F0-11B2A6C59F1B}"/>
              </a:ext>
            </a:extLst>
          </p:cNvPr>
          <p:cNvSpPr txBox="1"/>
          <p:nvPr/>
        </p:nvSpPr>
        <p:spPr>
          <a:xfrm>
            <a:off x="3862426" y="77646"/>
            <a:ext cx="2624099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6000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</a:t>
            </a:r>
            <a:r>
              <a:rPr lang="en-US" sz="6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earn</a:t>
            </a:r>
          </a:p>
        </p:txBody>
      </p:sp>
    </p:spTree>
    <p:extLst>
      <p:ext uri="{BB962C8B-B14F-4D97-AF65-F5344CB8AC3E}">
        <p14:creationId xmlns:p14="http://schemas.microsoft.com/office/powerpoint/2010/main" val="30594891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451F0B6E-5FED-D44B-994E-EC02EABDD1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911" y="1341857"/>
            <a:ext cx="12192000" cy="62255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B6EC770-D9D8-754F-8E48-CAF33001B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9221" y="33212"/>
            <a:ext cx="8774229" cy="1110749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chemeClr val="accent1"/>
                </a:solidFill>
              </a:rPr>
              <a:t>learn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50023"/>
            <a:ext cx="10515600" cy="664477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What does R Studio look like?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E09F58-EEB5-4B49-8ED7-0EDBDFCEFA53}"/>
              </a:ext>
            </a:extLst>
          </p:cNvPr>
          <p:cNvSpPr/>
          <p:nvPr/>
        </p:nvSpPr>
        <p:spPr>
          <a:xfrm>
            <a:off x="838200" y="257175"/>
            <a:ext cx="1151021" cy="5663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3EED6D-CC31-4C4C-962F-07B38F09E8E1}"/>
              </a:ext>
            </a:extLst>
          </p:cNvPr>
          <p:cNvSpPr txBox="1"/>
          <p:nvPr/>
        </p:nvSpPr>
        <p:spPr>
          <a:xfrm>
            <a:off x="8524308" y="2777557"/>
            <a:ext cx="2496731" cy="129266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things in your </a:t>
            </a:r>
            <a:r>
              <a:rPr lang="en-US" sz="2400" b="1" dirty="0">
                <a:solidFill>
                  <a:schemeClr val="accent1"/>
                </a:solidFill>
              </a:rPr>
              <a:t>Environment</a:t>
            </a:r>
          </a:p>
          <a:p>
            <a:r>
              <a:rPr lang="en-US" dirty="0">
                <a:solidFill>
                  <a:schemeClr val="accent1"/>
                </a:solidFill>
              </a:rPr>
              <a:t>(the things R knows about)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97A9151-66B0-8242-ABAC-F4F05BDF4C05}"/>
              </a:ext>
            </a:extLst>
          </p:cNvPr>
          <p:cNvSpPr/>
          <p:nvPr/>
        </p:nvSpPr>
        <p:spPr>
          <a:xfrm>
            <a:off x="8143203" y="4911831"/>
            <a:ext cx="3858297" cy="20318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C1622E-F6DA-764B-A751-6B4C01920053}"/>
              </a:ext>
            </a:extLst>
          </p:cNvPr>
          <p:cNvSpPr txBox="1"/>
          <p:nvPr/>
        </p:nvSpPr>
        <p:spPr>
          <a:xfrm>
            <a:off x="8524307" y="5171829"/>
            <a:ext cx="3224781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</a:rPr>
              <a:t>The </a:t>
            </a:r>
            <a:r>
              <a:rPr lang="en-US" sz="1600" i="1" dirty="0">
                <a:solidFill>
                  <a:schemeClr val="accent1"/>
                </a:solidFill>
              </a:rPr>
              <a:t>other</a:t>
            </a:r>
            <a:r>
              <a:rPr lang="en-US" sz="1600" dirty="0">
                <a:solidFill>
                  <a:schemeClr val="accent1"/>
                </a:solidFill>
              </a:rPr>
              <a:t> window for</a:t>
            </a:r>
          </a:p>
          <a:p>
            <a:r>
              <a:rPr lang="en-US" sz="2400" b="1" dirty="0">
                <a:solidFill>
                  <a:schemeClr val="accent1"/>
                </a:solidFill>
              </a:rPr>
              <a:t>Files, plots, help</a:t>
            </a:r>
          </a:p>
          <a:p>
            <a:r>
              <a:rPr lang="en-US" sz="1600" dirty="0">
                <a:solidFill>
                  <a:schemeClr val="accent1"/>
                </a:solidFill>
              </a:rPr>
              <a:t>and other things</a:t>
            </a:r>
          </a:p>
          <a:p>
            <a:r>
              <a:rPr lang="en-US" sz="1600" dirty="0">
                <a:solidFill>
                  <a:schemeClr val="accent1"/>
                </a:solidFill>
              </a:rPr>
              <a:t>(a handy window)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55394DA-43B9-6B4B-B21B-6E94C3A0935B}"/>
              </a:ext>
            </a:extLst>
          </p:cNvPr>
          <p:cNvSpPr/>
          <p:nvPr/>
        </p:nvSpPr>
        <p:spPr>
          <a:xfrm>
            <a:off x="994691" y="4664181"/>
            <a:ext cx="3858297" cy="22223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E38154-DC51-0F4F-ABB9-008C86076CFD}"/>
              </a:ext>
            </a:extLst>
          </p:cNvPr>
          <p:cNvSpPr/>
          <p:nvPr/>
        </p:nvSpPr>
        <p:spPr>
          <a:xfrm>
            <a:off x="1347116" y="2430569"/>
            <a:ext cx="4425034" cy="15413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16AED8-34B9-4543-8989-6BDB8E32D262}"/>
              </a:ext>
            </a:extLst>
          </p:cNvPr>
          <p:cNvSpPr txBox="1"/>
          <p:nvPr/>
        </p:nvSpPr>
        <p:spPr>
          <a:xfrm>
            <a:off x="2083715" y="2777557"/>
            <a:ext cx="1680247" cy="129266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your</a:t>
            </a:r>
          </a:p>
          <a:p>
            <a:r>
              <a:rPr lang="en-US" sz="2400" b="1" dirty="0">
                <a:solidFill>
                  <a:schemeClr val="accent1"/>
                </a:solidFill>
              </a:rPr>
              <a:t>Script</a:t>
            </a:r>
          </a:p>
          <a:p>
            <a:r>
              <a:rPr lang="en-US" dirty="0">
                <a:solidFill>
                  <a:schemeClr val="accent1"/>
                </a:solidFill>
              </a:rPr>
              <a:t>(your list of instructions)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E999E8-B66F-DF45-B4AF-30C6B40ACCB9}"/>
              </a:ext>
            </a:extLst>
          </p:cNvPr>
          <p:cNvSpPr txBox="1"/>
          <p:nvPr/>
        </p:nvSpPr>
        <p:spPr>
          <a:xfrm>
            <a:off x="1989221" y="5048719"/>
            <a:ext cx="3090779" cy="144655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</a:rPr>
              <a:t>the</a:t>
            </a:r>
          </a:p>
          <a:p>
            <a:r>
              <a:rPr lang="en-US" sz="2400" b="1" dirty="0">
                <a:solidFill>
                  <a:schemeClr val="accent1"/>
                </a:solidFill>
              </a:rPr>
              <a:t>Console</a:t>
            </a:r>
          </a:p>
          <a:p>
            <a:r>
              <a:rPr lang="en-US" sz="1600" dirty="0">
                <a:solidFill>
                  <a:schemeClr val="accent1"/>
                </a:solidFill>
              </a:rPr>
              <a:t>prints the results of your analysis (and presents you with frustrating errors)</a:t>
            </a:r>
          </a:p>
        </p:txBody>
      </p:sp>
    </p:spTree>
    <p:extLst>
      <p:ext uri="{BB962C8B-B14F-4D97-AF65-F5344CB8AC3E}">
        <p14:creationId xmlns:p14="http://schemas.microsoft.com/office/powerpoint/2010/main" val="13658174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6EC770-D9D8-754F-8E48-CAF33001B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9221" y="33212"/>
            <a:ext cx="8774229" cy="1110749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chemeClr val="accent1"/>
                </a:solidFill>
              </a:rPr>
              <a:t>learn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50023"/>
            <a:ext cx="11258862" cy="56508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Writing a script</a:t>
            </a:r>
          </a:p>
          <a:p>
            <a:pPr marL="0" indent="0">
              <a:buNone/>
            </a:pPr>
            <a:r>
              <a:rPr lang="en-US" sz="2400" dirty="0"/>
              <a:t>Our script will be filled with a list of instructions for R to follow.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2000" dirty="0"/>
              <a:t>Let’s do three things first:</a:t>
            </a:r>
          </a:p>
          <a:p>
            <a:pPr marL="0" indent="0">
              <a:buNone/>
            </a:pPr>
            <a:endParaRPr lang="en-US" sz="300" dirty="0"/>
          </a:p>
          <a:p>
            <a:pPr marL="457200" indent="-457200">
              <a:buAutoNum type="arabicPeriod"/>
            </a:pPr>
            <a:r>
              <a:rPr lang="en-US" sz="2000" dirty="0"/>
              <a:t>Write a comment starting with 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en-US" sz="2000" dirty="0"/>
              <a:t> </a:t>
            </a:r>
            <a:r>
              <a:rPr lang="en-US" sz="2000" i="1" dirty="0"/>
              <a:t>(something R will ignore – it’s just there for you)</a:t>
            </a:r>
          </a:p>
          <a:p>
            <a:pPr marL="457200" indent="-457200">
              <a:buAutoNum type="arabicPeriod"/>
            </a:pPr>
            <a:endParaRPr lang="en-US" sz="2000" dirty="0"/>
          </a:p>
          <a:p>
            <a:pPr marL="457200" indent="-457200">
              <a:buAutoNum type="arabicPeriod"/>
            </a:pPr>
            <a:endParaRPr lang="en-US" sz="2000" dirty="0"/>
          </a:p>
          <a:p>
            <a:pPr marL="457200" indent="-457200">
              <a:buAutoNum type="arabicPeriod"/>
            </a:pPr>
            <a:r>
              <a:rPr lang="en-US" sz="2000" dirty="0"/>
              <a:t>Define an </a:t>
            </a:r>
            <a:r>
              <a:rPr lang="en-US" sz="2000" b="1" dirty="0"/>
              <a:t>object</a:t>
            </a:r>
            <a:r>
              <a:rPr lang="en-US" sz="2000" dirty="0"/>
              <a:t>: </a:t>
            </a:r>
            <a:r>
              <a:rPr lang="en-US" sz="2000" dirty="0">
                <a:solidFill>
                  <a:schemeClr val="accent1"/>
                </a:solidFill>
              </a:rPr>
              <a:t>assign the number 119 to the object named 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goodnumber</a:t>
            </a:r>
          </a:p>
          <a:p>
            <a:pPr marL="457200" indent="-457200">
              <a:buAutoNum type="arabicPeriod"/>
            </a:pPr>
            <a:endParaRPr lang="en-US" sz="2000" dirty="0"/>
          </a:p>
          <a:p>
            <a:pPr marL="457200" indent="-457200">
              <a:buAutoNum type="arabicPeriod"/>
            </a:pPr>
            <a:endParaRPr lang="en-US" sz="2000" dirty="0"/>
          </a:p>
          <a:p>
            <a:pPr marL="457200" indent="-457200">
              <a:buAutoNum type="arabicPeriod"/>
            </a:pPr>
            <a:r>
              <a:rPr lang="en-US" sz="2000" dirty="0"/>
              <a:t>Calculate a thing: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E09F58-EEB5-4B49-8ED7-0EDBDFCEFA53}"/>
              </a:ext>
            </a:extLst>
          </p:cNvPr>
          <p:cNvSpPr/>
          <p:nvPr/>
        </p:nvSpPr>
        <p:spPr>
          <a:xfrm>
            <a:off x="838200" y="257175"/>
            <a:ext cx="1151021" cy="5663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AC664C3B-FD2C-2145-A710-89B802E4A3A2}"/>
              </a:ext>
            </a:extLst>
          </p:cNvPr>
          <p:cNvSpPr txBox="1">
            <a:spLocks/>
          </p:cNvSpPr>
          <p:nvPr/>
        </p:nvSpPr>
        <p:spPr>
          <a:xfrm>
            <a:off x="1467664" y="3409221"/>
            <a:ext cx="8400384" cy="4341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 sz="2400" dirty="0">
                <a:latin typeface="Consolas" panose="020B0609020204030204" pitchFamily="49" charset="0"/>
                <a:cs typeface="Consolas" panose="020B0609020204030204" pitchFamily="49" charset="0"/>
              </a:rPr>
              <a:t># Hello I am starting my R script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31D26204-B603-6246-94FB-3B5833118110}"/>
              </a:ext>
            </a:extLst>
          </p:cNvPr>
          <p:cNvSpPr txBox="1">
            <a:spLocks/>
          </p:cNvSpPr>
          <p:nvPr/>
        </p:nvSpPr>
        <p:spPr>
          <a:xfrm>
            <a:off x="1467664" y="4643089"/>
            <a:ext cx="8400384" cy="4341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goodnumber &lt;- </a:t>
            </a:r>
            <a:r>
              <a:rPr lang="en-US" sz="24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119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6A26AE4F-C1D3-034E-8E14-7913AE625E6C}"/>
              </a:ext>
            </a:extLst>
          </p:cNvPr>
          <p:cNvSpPr txBox="1">
            <a:spLocks/>
          </p:cNvSpPr>
          <p:nvPr/>
        </p:nvSpPr>
        <p:spPr>
          <a:xfrm>
            <a:off x="1467664" y="5768419"/>
            <a:ext cx="8400384" cy="4341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* goodnumber</a:t>
            </a:r>
            <a:endParaRPr lang="en-US" sz="2400" dirty="0">
              <a:solidFill>
                <a:schemeClr val="accent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D18C198F-2E25-824C-BB88-6C745609BCCD}"/>
              </a:ext>
            </a:extLst>
          </p:cNvPr>
          <p:cNvSpPr txBox="1">
            <a:spLocks/>
          </p:cNvSpPr>
          <p:nvPr/>
        </p:nvSpPr>
        <p:spPr>
          <a:xfrm>
            <a:off x="1467664" y="6197654"/>
            <a:ext cx="8400384" cy="434115"/>
          </a:xfrm>
          <a:prstGeom prst="rect">
            <a:avLst/>
          </a:prstGeom>
          <a:solidFill>
            <a:srgbClr val="FBFBFB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[1] 238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8B294A9-34FF-6A40-A750-683094400357}"/>
              </a:ext>
            </a:extLst>
          </p:cNvPr>
          <p:cNvCxnSpPr/>
          <p:nvPr/>
        </p:nvCxnSpPr>
        <p:spPr>
          <a:xfrm flipH="1">
            <a:off x="3188970" y="6414711"/>
            <a:ext cx="1871663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169781C8-F950-194A-9A21-7BA0EA7BDF4A}"/>
              </a:ext>
            </a:extLst>
          </p:cNvPr>
          <p:cNvSpPr/>
          <p:nvPr/>
        </p:nvSpPr>
        <p:spPr>
          <a:xfrm>
            <a:off x="5087184" y="6227564"/>
            <a:ext cx="39837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 is shown in the </a:t>
            </a:r>
            <a:r>
              <a:rPr lang="en-US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</a:p>
        </p:txBody>
      </p:sp>
    </p:spTree>
    <p:extLst>
      <p:ext uri="{BB962C8B-B14F-4D97-AF65-F5344CB8AC3E}">
        <p14:creationId xmlns:p14="http://schemas.microsoft.com/office/powerpoint/2010/main" val="3390957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347319E-31CB-794E-B84D-205365AAAE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698" y="1367924"/>
            <a:ext cx="12192000" cy="62255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B6EC770-D9D8-754F-8E48-CAF33001B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9221" y="33212"/>
            <a:ext cx="8774229" cy="1110749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chemeClr val="accent1"/>
                </a:solidFill>
              </a:rPr>
              <a:t>learn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50023"/>
            <a:ext cx="10515600" cy="56508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What does that look like?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E09F58-EEB5-4B49-8ED7-0EDBDFCEFA53}"/>
              </a:ext>
            </a:extLst>
          </p:cNvPr>
          <p:cNvSpPr/>
          <p:nvPr/>
        </p:nvSpPr>
        <p:spPr>
          <a:xfrm>
            <a:off x="838200" y="257175"/>
            <a:ext cx="1151021" cy="5663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643B489-20CE-3A4F-8C79-415B3BED9F38}"/>
              </a:ext>
            </a:extLst>
          </p:cNvPr>
          <p:cNvSpPr/>
          <p:nvPr/>
        </p:nvSpPr>
        <p:spPr>
          <a:xfrm>
            <a:off x="8248134" y="4941811"/>
            <a:ext cx="3858297" cy="20318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A19FCCF-C67D-1E47-8056-11E1960B3C1F}"/>
              </a:ext>
            </a:extLst>
          </p:cNvPr>
          <p:cNvCxnSpPr/>
          <p:nvPr/>
        </p:nvCxnSpPr>
        <p:spPr>
          <a:xfrm flipH="1">
            <a:off x="1585023" y="5530291"/>
            <a:ext cx="1871663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272BA9E7-7A51-4547-9644-18727D8258F7}"/>
              </a:ext>
            </a:extLst>
          </p:cNvPr>
          <p:cNvSpPr/>
          <p:nvPr/>
        </p:nvSpPr>
        <p:spPr>
          <a:xfrm>
            <a:off x="3483237" y="5343144"/>
            <a:ext cx="9444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</a:t>
            </a:r>
            <a:endParaRPr lang="en-US" b="1" dirty="0">
              <a:solidFill>
                <a:schemeClr val="accent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7FAAEAC-1F81-5C4D-9A38-7B426D3B1475}"/>
              </a:ext>
            </a:extLst>
          </p:cNvPr>
          <p:cNvCxnSpPr>
            <a:cxnSpLocks/>
          </p:cNvCxnSpPr>
          <p:nvPr/>
        </p:nvCxnSpPr>
        <p:spPr>
          <a:xfrm flipH="1">
            <a:off x="4365618" y="3164344"/>
            <a:ext cx="720963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7CDDC73E-DFB5-D343-BA7F-74851988F795}"/>
              </a:ext>
            </a:extLst>
          </p:cNvPr>
          <p:cNvSpPr/>
          <p:nvPr/>
        </p:nvSpPr>
        <p:spPr>
          <a:xfrm>
            <a:off x="5169548" y="2857275"/>
            <a:ext cx="257427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cs typeface="Consolas" panose="020B0609020204030204" pitchFamily="49" charset="0"/>
              </a:rPr>
              <a:t>Our script; </a:t>
            </a:r>
            <a:br>
              <a:rPr lang="en-US" dirty="0">
                <a:solidFill>
                  <a:schemeClr val="accent1"/>
                </a:solidFill>
                <a:cs typeface="Consolas" panose="020B0609020204030204" pitchFamily="49" charset="0"/>
              </a:rPr>
            </a:br>
            <a:r>
              <a:rPr lang="en-US" dirty="0">
                <a:solidFill>
                  <a:schemeClr val="accent1"/>
                </a:solidFill>
                <a:cs typeface="Consolas" panose="020B0609020204030204" pitchFamily="49" charset="0"/>
              </a:rPr>
              <a:t>our instructions</a:t>
            </a:r>
            <a:endParaRPr lang="en-US" b="1" dirty="0">
              <a:solidFill>
                <a:schemeClr val="accent1"/>
              </a:solidFill>
              <a:cs typeface="Consolas" panose="020B0609020204030204" pitchFamily="49" charset="0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6BF9DB9-8140-7C41-95D9-5D88251D6571}"/>
              </a:ext>
            </a:extLst>
          </p:cNvPr>
          <p:cNvCxnSpPr>
            <a:cxnSpLocks/>
          </p:cNvCxnSpPr>
          <p:nvPr/>
        </p:nvCxnSpPr>
        <p:spPr>
          <a:xfrm flipH="1" flipV="1">
            <a:off x="8469443" y="2998034"/>
            <a:ext cx="302598" cy="42192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4F62E778-1E64-6743-AD71-490E4894B322}"/>
              </a:ext>
            </a:extLst>
          </p:cNvPr>
          <p:cNvSpPr/>
          <p:nvPr/>
        </p:nvSpPr>
        <p:spPr>
          <a:xfrm>
            <a:off x="8814031" y="3099616"/>
            <a:ext cx="340295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The object </a:t>
            </a:r>
            <a:r>
              <a:rPr lang="en-US" b="1" dirty="0">
                <a:solidFill>
                  <a:schemeClr val="accent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goodnumber</a:t>
            </a:r>
            <a:r>
              <a:rPr lang="en-US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is in our environment to use</a:t>
            </a:r>
          </a:p>
        </p:txBody>
      </p:sp>
    </p:spTree>
    <p:extLst>
      <p:ext uri="{BB962C8B-B14F-4D97-AF65-F5344CB8AC3E}">
        <p14:creationId xmlns:p14="http://schemas.microsoft.com/office/powerpoint/2010/main" val="32851297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6EC770-D9D8-754F-8E48-CAF33001B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9221" y="33212"/>
            <a:ext cx="8774229" cy="1110749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chemeClr val="accent1"/>
                </a:solidFill>
              </a:rPr>
              <a:t>learn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35665"/>
            <a:ext cx="10515600" cy="606516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And now we’re </a:t>
            </a:r>
            <a:r>
              <a:rPr lang="en-US" b="1" i="1" dirty="0"/>
              <a:t>coders.</a:t>
            </a:r>
          </a:p>
          <a:p>
            <a:pPr marL="0" indent="0">
              <a:buNone/>
            </a:pPr>
            <a:endParaRPr lang="en-US" b="1" i="1" dirty="0"/>
          </a:p>
          <a:p>
            <a:pPr marL="0" indent="0">
              <a:buNone/>
            </a:pPr>
            <a:r>
              <a:rPr lang="en-US" dirty="0"/>
              <a:t>We have R and R Studio up-and-running.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We have written a comment, defined an object and run a simple analysis.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Now we just have to learn how to </a:t>
            </a:r>
            <a:r>
              <a:rPr lang="en-US" b="1" i="1" dirty="0"/>
              <a:t>do more</a:t>
            </a:r>
            <a:r>
              <a:rPr lang="en-US" dirty="0"/>
              <a:t>: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i="1" dirty="0"/>
              <a:t>	</a:t>
            </a:r>
            <a:r>
              <a:rPr lang="en-US" sz="2600" i="1" dirty="0"/>
              <a:t>a process you will continue as long as you’re using R.</a:t>
            </a:r>
            <a:r>
              <a:rPr lang="en-US" i="1" dirty="0"/>
              <a:t>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E09F58-EEB5-4B49-8ED7-0EDBDFCEFA53}"/>
              </a:ext>
            </a:extLst>
          </p:cNvPr>
          <p:cNvSpPr/>
          <p:nvPr/>
        </p:nvSpPr>
        <p:spPr>
          <a:xfrm>
            <a:off x="838200" y="257175"/>
            <a:ext cx="1151021" cy="5663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8372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6EC770-D9D8-754F-8E48-CAF33001B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9221" y="33212"/>
            <a:ext cx="8774229" cy="1110749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chemeClr val="accent1"/>
                </a:solidFill>
              </a:rPr>
              <a:t>learn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35667"/>
            <a:ext cx="10515600" cy="565081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Functions</a:t>
            </a:r>
          </a:p>
          <a:p>
            <a:pPr marL="0" indent="0">
              <a:buNone/>
            </a:pPr>
            <a:endParaRPr lang="en-US" b="1" i="1" dirty="0"/>
          </a:p>
          <a:p>
            <a:pPr marL="0" indent="0">
              <a:buNone/>
            </a:pPr>
            <a:r>
              <a:rPr lang="en-US" dirty="0"/>
              <a:t>A </a:t>
            </a:r>
            <a:r>
              <a:rPr lang="en-US" b="1" dirty="0">
                <a:solidFill>
                  <a:schemeClr val="accent4"/>
                </a:solidFill>
              </a:rPr>
              <a:t>function</a:t>
            </a:r>
            <a:r>
              <a:rPr lang="en-US" dirty="0"/>
              <a:t> takes inputs (arguments) and produces outputs.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We can use the </a:t>
            </a:r>
            <a:r>
              <a:rPr lang="en-US" b="1" dirty="0">
                <a:solidFill>
                  <a:schemeClr val="accent4"/>
                </a:solidFill>
              </a:rPr>
              <a:t>c</a:t>
            </a:r>
            <a:r>
              <a:rPr lang="en-US" dirty="0"/>
              <a:t> function in R to combine </a:t>
            </a:r>
            <a:r>
              <a:rPr lang="en-US" i="1" dirty="0"/>
              <a:t>numbers</a:t>
            </a:r>
            <a:r>
              <a:rPr lang="en-US" dirty="0"/>
              <a:t> into a series of numbers (a </a:t>
            </a:r>
            <a:r>
              <a:rPr lang="en-US" i="1" dirty="0"/>
              <a:t>vector</a:t>
            </a:r>
            <a:r>
              <a:rPr lang="en-US" dirty="0"/>
              <a:t>):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E09F58-EEB5-4B49-8ED7-0EDBDFCEFA53}"/>
              </a:ext>
            </a:extLst>
          </p:cNvPr>
          <p:cNvSpPr/>
          <p:nvPr/>
        </p:nvSpPr>
        <p:spPr>
          <a:xfrm>
            <a:off x="838200" y="257175"/>
            <a:ext cx="1151021" cy="5663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A821E11-37A7-7C45-9A32-070B5F3EA1BA}"/>
              </a:ext>
            </a:extLst>
          </p:cNvPr>
          <p:cNvGrpSpPr/>
          <p:nvPr/>
        </p:nvGrpSpPr>
        <p:grpSpPr>
          <a:xfrm>
            <a:off x="947738" y="4600227"/>
            <a:ext cx="3524250" cy="877638"/>
            <a:chOff x="947738" y="4628801"/>
            <a:chExt cx="3524250" cy="877638"/>
          </a:xfrm>
        </p:grpSpPr>
        <p:sp>
          <p:nvSpPr>
            <p:cNvPr id="5" name="Content Placeholder 2">
              <a:extLst>
                <a:ext uri="{FF2B5EF4-FFF2-40B4-BE49-F238E27FC236}">
                  <a16:creationId xmlns:a16="http://schemas.microsoft.com/office/drawing/2014/main" id="{AD606FF1-F5BA-7849-9A6D-919582E153B0}"/>
                </a:ext>
              </a:extLst>
            </p:cNvPr>
            <p:cNvSpPr txBox="1">
              <a:spLocks/>
            </p:cNvSpPr>
            <p:nvPr/>
          </p:nvSpPr>
          <p:spPr>
            <a:xfrm>
              <a:off x="947738" y="4628801"/>
              <a:ext cx="3524250" cy="43411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400" b="1" dirty="0">
                  <a:solidFill>
                    <a:schemeClr val="accent4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 sz="2400" dirty="0">
                  <a:solidFill>
                    <a:schemeClr val="accent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3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,</a:t>
              </a:r>
              <a:r>
                <a:rPr lang="en-US" sz="2400" dirty="0">
                  <a:solidFill>
                    <a:schemeClr val="accent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4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,</a:t>
              </a:r>
              <a:r>
                <a:rPr lang="en-US" sz="2400" dirty="0">
                  <a:solidFill>
                    <a:schemeClr val="accent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5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</a:p>
          </p:txBody>
        </p:sp>
        <p:sp>
          <p:nvSpPr>
            <p:cNvPr id="6" name="Content Placeholder 2">
              <a:extLst>
                <a:ext uri="{FF2B5EF4-FFF2-40B4-BE49-F238E27FC236}">
                  <a16:creationId xmlns:a16="http://schemas.microsoft.com/office/drawing/2014/main" id="{00DE159D-5A7F-C449-A91E-714BE4FDF32B}"/>
                </a:ext>
              </a:extLst>
            </p:cNvPr>
            <p:cNvSpPr txBox="1">
              <a:spLocks/>
            </p:cNvSpPr>
            <p:nvPr/>
          </p:nvSpPr>
          <p:spPr>
            <a:xfrm>
              <a:off x="947738" y="5072324"/>
              <a:ext cx="3524250" cy="434115"/>
            </a:xfrm>
            <a:prstGeom prst="rect">
              <a:avLst/>
            </a:prstGeom>
            <a:solidFill>
              <a:srgbClr val="FBFBFB"/>
            </a:solidFill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[1] 3  4  5</a:t>
              </a: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DDC67BC3-B6C4-404C-8D4D-E5AD8BEE03C6}"/>
              </a:ext>
            </a:extLst>
          </p:cNvPr>
          <p:cNvSpPr/>
          <p:nvPr/>
        </p:nvSpPr>
        <p:spPr>
          <a:xfrm>
            <a:off x="4570643" y="4628373"/>
            <a:ext cx="71879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Combine the numbers 3, 4 and 5 into a single vector </a:t>
            </a:r>
          </a:p>
        </p:txBody>
      </p:sp>
    </p:spTree>
    <p:extLst>
      <p:ext uri="{BB962C8B-B14F-4D97-AF65-F5344CB8AC3E}">
        <p14:creationId xmlns:p14="http://schemas.microsoft.com/office/powerpoint/2010/main" val="16193232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6EC770-D9D8-754F-8E48-CAF33001B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9221" y="33212"/>
            <a:ext cx="8774229" cy="1110749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chemeClr val="accent1"/>
                </a:solidFill>
              </a:rPr>
              <a:t>learn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35669"/>
            <a:ext cx="10515600" cy="565081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Functions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dirty="0"/>
              <a:t>We can </a:t>
            </a:r>
            <a:r>
              <a:rPr lang="en-US" i="1" dirty="0"/>
              <a:t>nest</a:t>
            </a:r>
            <a:r>
              <a:rPr lang="en-US" dirty="0"/>
              <a:t> functions: 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sz="2400" b="1" dirty="0"/>
              <a:t>But nesting is hard to read </a:t>
            </a:r>
            <a:r>
              <a:rPr lang="en-US" sz="2000" dirty="0"/>
              <a:t>(especially when it gets complicated)</a:t>
            </a:r>
            <a:endParaRPr lang="en-US" b="1" dirty="0"/>
          </a:p>
          <a:p>
            <a:pPr marL="0" indent="0">
              <a:buNone/>
            </a:pPr>
            <a:r>
              <a:rPr lang="en-US" dirty="0"/>
              <a:t>Alternatively: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i="1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E09F58-EEB5-4B49-8ED7-0EDBDFCEFA53}"/>
              </a:ext>
            </a:extLst>
          </p:cNvPr>
          <p:cNvSpPr/>
          <p:nvPr/>
        </p:nvSpPr>
        <p:spPr>
          <a:xfrm>
            <a:off x="838200" y="257175"/>
            <a:ext cx="1151021" cy="5663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A821E11-37A7-7C45-9A32-070B5F3EA1BA}"/>
              </a:ext>
            </a:extLst>
          </p:cNvPr>
          <p:cNvGrpSpPr/>
          <p:nvPr/>
        </p:nvGrpSpPr>
        <p:grpSpPr>
          <a:xfrm>
            <a:off x="947738" y="2797776"/>
            <a:ext cx="3524250" cy="877638"/>
            <a:chOff x="947738" y="4628801"/>
            <a:chExt cx="3524250" cy="877638"/>
          </a:xfrm>
        </p:grpSpPr>
        <p:sp>
          <p:nvSpPr>
            <p:cNvPr id="5" name="Content Placeholder 2">
              <a:extLst>
                <a:ext uri="{FF2B5EF4-FFF2-40B4-BE49-F238E27FC236}">
                  <a16:creationId xmlns:a16="http://schemas.microsoft.com/office/drawing/2014/main" id="{AD606FF1-F5BA-7849-9A6D-919582E153B0}"/>
                </a:ext>
              </a:extLst>
            </p:cNvPr>
            <p:cNvSpPr txBox="1">
              <a:spLocks/>
            </p:cNvSpPr>
            <p:nvPr/>
          </p:nvSpPr>
          <p:spPr>
            <a:xfrm>
              <a:off x="947738" y="4628801"/>
              <a:ext cx="3524250" cy="43411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400" b="1" dirty="0">
                  <a:solidFill>
                    <a:schemeClr val="accent4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mean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 sz="2400" b="1" dirty="0">
                  <a:solidFill>
                    <a:schemeClr val="accent4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 sz="2400" dirty="0">
                  <a:solidFill>
                    <a:schemeClr val="accent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3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,</a:t>
              </a:r>
              <a:r>
                <a:rPr lang="en-US" sz="2400" dirty="0">
                  <a:solidFill>
                    <a:schemeClr val="accent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4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,</a:t>
              </a:r>
              <a:r>
                <a:rPr lang="en-US" sz="2400" dirty="0">
                  <a:solidFill>
                    <a:schemeClr val="accent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5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))</a:t>
              </a:r>
            </a:p>
          </p:txBody>
        </p:sp>
        <p:sp>
          <p:nvSpPr>
            <p:cNvPr id="6" name="Content Placeholder 2">
              <a:extLst>
                <a:ext uri="{FF2B5EF4-FFF2-40B4-BE49-F238E27FC236}">
                  <a16:creationId xmlns:a16="http://schemas.microsoft.com/office/drawing/2014/main" id="{00DE159D-5A7F-C449-A91E-714BE4FDF32B}"/>
                </a:ext>
              </a:extLst>
            </p:cNvPr>
            <p:cNvSpPr txBox="1">
              <a:spLocks/>
            </p:cNvSpPr>
            <p:nvPr/>
          </p:nvSpPr>
          <p:spPr>
            <a:xfrm>
              <a:off x="947738" y="5072324"/>
              <a:ext cx="3524250" cy="434115"/>
            </a:xfrm>
            <a:prstGeom prst="rect">
              <a:avLst/>
            </a:prstGeom>
            <a:solidFill>
              <a:srgbClr val="FBFBFB"/>
            </a:solidFill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[1] 4</a:t>
              </a: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6A29531E-7DCB-6A44-A243-692AE4146B03}"/>
              </a:ext>
            </a:extLst>
          </p:cNvPr>
          <p:cNvSpPr/>
          <p:nvPr/>
        </p:nvSpPr>
        <p:spPr>
          <a:xfrm>
            <a:off x="4662488" y="2729980"/>
            <a:ext cx="718796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Combine the numbers 3, 4 and 5 into a vector, then take the mean of that vector.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CA0D40C-FC3B-2047-B94D-9313C107A74A}"/>
              </a:ext>
            </a:extLst>
          </p:cNvPr>
          <p:cNvGrpSpPr/>
          <p:nvPr/>
        </p:nvGrpSpPr>
        <p:grpSpPr>
          <a:xfrm>
            <a:off x="947738" y="5115786"/>
            <a:ext cx="5981700" cy="1334842"/>
            <a:chOff x="947738" y="4628801"/>
            <a:chExt cx="3524250" cy="1334842"/>
          </a:xfrm>
        </p:grpSpPr>
        <p:sp>
          <p:nvSpPr>
            <p:cNvPr id="10" name="Content Placeholder 2">
              <a:extLst>
                <a:ext uri="{FF2B5EF4-FFF2-40B4-BE49-F238E27FC236}">
                  <a16:creationId xmlns:a16="http://schemas.microsoft.com/office/drawing/2014/main" id="{051506C7-DCAD-F34B-BCFE-3206D049B3F6}"/>
                </a:ext>
              </a:extLst>
            </p:cNvPr>
            <p:cNvSpPr txBox="1">
              <a:spLocks/>
            </p:cNvSpPr>
            <p:nvPr/>
          </p:nvSpPr>
          <p:spPr>
            <a:xfrm>
              <a:off x="947738" y="4628801"/>
              <a:ext cx="3524250" cy="95421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goodnumbers </a:t>
              </a:r>
              <a:r>
                <a:rPr lang="en-US" sz="24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&lt;-</a:t>
              </a:r>
              <a:r>
                <a:rPr lang="en-US" sz="2400" b="1" dirty="0">
                  <a:solidFill>
                    <a:schemeClr val="accent4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c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 sz="2400" dirty="0">
                  <a:solidFill>
                    <a:schemeClr val="accent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3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,</a:t>
              </a:r>
              <a:r>
                <a:rPr lang="en-US" sz="2400" dirty="0">
                  <a:solidFill>
                    <a:schemeClr val="accent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4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,</a:t>
              </a:r>
              <a:r>
                <a:rPr lang="en-US" sz="2400" dirty="0">
                  <a:solidFill>
                    <a:schemeClr val="accent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5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  <a:endParaRPr lang="en-US" sz="2400" b="1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0" indent="0">
                <a:buNone/>
              </a:pPr>
              <a:r>
                <a:rPr lang="en-US" sz="2400" b="1" dirty="0">
                  <a:solidFill>
                    <a:schemeClr val="accent4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mean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(goodnumbers)</a:t>
              </a:r>
            </a:p>
          </p:txBody>
        </p:sp>
        <p:sp>
          <p:nvSpPr>
            <p:cNvPr id="11" name="Content Placeholder 2">
              <a:extLst>
                <a:ext uri="{FF2B5EF4-FFF2-40B4-BE49-F238E27FC236}">
                  <a16:creationId xmlns:a16="http://schemas.microsoft.com/office/drawing/2014/main" id="{AF8FD1B3-8EE1-684F-AAC5-5F26A9436EFE}"/>
                </a:ext>
              </a:extLst>
            </p:cNvPr>
            <p:cNvSpPr txBox="1">
              <a:spLocks/>
            </p:cNvSpPr>
            <p:nvPr/>
          </p:nvSpPr>
          <p:spPr>
            <a:xfrm>
              <a:off x="947738" y="5529528"/>
              <a:ext cx="3524250" cy="434115"/>
            </a:xfrm>
            <a:prstGeom prst="rect">
              <a:avLst/>
            </a:prstGeom>
            <a:solidFill>
              <a:srgbClr val="FBFBFB"/>
            </a:solidFill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[1] 4</a:t>
              </a:r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53E0EBDA-CB4B-764B-B66A-183740AF2F65}"/>
              </a:ext>
            </a:extLst>
          </p:cNvPr>
          <p:cNvSpPr/>
          <p:nvPr/>
        </p:nvSpPr>
        <p:spPr>
          <a:xfrm>
            <a:off x="7043738" y="5090853"/>
            <a:ext cx="474956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Combine the numbers 3, 4 and 5 into a vector and </a:t>
            </a:r>
            <a:r>
              <a:rPr lang="en-US" b="1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assign</a:t>
            </a:r>
            <a:r>
              <a:rPr lang="en-US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it to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goodnumbers</a:t>
            </a:r>
            <a:r>
              <a:rPr lang="en-US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</a:p>
          <a:p>
            <a:r>
              <a:rPr lang="en-US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Take the mean of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goodnumbers.</a:t>
            </a:r>
            <a:endParaRPr lang="en-US" dirty="0">
              <a:solidFill>
                <a:schemeClr val="accent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78294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6EC770-D9D8-754F-8E48-CAF33001B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9221" y="33212"/>
            <a:ext cx="8774229" cy="1110749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chemeClr val="accent1"/>
                </a:solidFill>
              </a:rPr>
              <a:t>learn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28690"/>
            <a:ext cx="10515600" cy="565081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Functions</a:t>
            </a:r>
          </a:p>
          <a:p>
            <a:pPr marL="0" indent="0">
              <a:buNone/>
            </a:pPr>
            <a:r>
              <a:rPr lang="en-US" dirty="0"/>
              <a:t>We run our script and the console will show:</a:t>
            </a:r>
            <a:endParaRPr lang="en-US" b="1" dirty="0"/>
          </a:p>
          <a:p>
            <a:pPr marL="0" indent="0">
              <a:buNone/>
            </a:pPr>
            <a:endParaRPr lang="en-US" b="1" i="1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E09F58-EEB5-4B49-8ED7-0EDBDFCEFA53}"/>
              </a:ext>
            </a:extLst>
          </p:cNvPr>
          <p:cNvSpPr/>
          <p:nvPr/>
        </p:nvSpPr>
        <p:spPr>
          <a:xfrm>
            <a:off x="838200" y="257175"/>
            <a:ext cx="1151021" cy="5663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3FEECB6-9C62-E04D-9247-93087620A0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637" y="1787844"/>
            <a:ext cx="14156320" cy="7228565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F5D5E783-3CC8-5B4F-8FC4-9CC1958C1DDF}"/>
              </a:ext>
            </a:extLst>
          </p:cNvPr>
          <p:cNvSpPr/>
          <p:nvPr/>
        </p:nvSpPr>
        <p:spPr>
          <a:xfrm>
            <a:off x="9452936" y="5916019"/>
            <a:ext cx="4496980" cy="23561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8569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6EC770-D9D8-754F-8E48-CAF33001B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9221" y="33212"/>
            <a:ext cx="8774229" cy="1110749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chemeClr val="accent1"/>
                </a:solidFill>
              </a:rPr>
              <a:t>learn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35665"/>
            <a:ext cx="10515600" cy="565081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Packages</a:t>
            </a:r>
            <a:endParaRPr lang="en-US" b="1" i="1" dirty="0"/>
          </a:p>
          <a:p>
            <a:pPr marL="0" indent="0">
              <a:buNone/>
            </a:pPr>
            <a:endParaRPr lang="en-US" b="1" i="1" dirty="0"/>
          </a:p>
          <a:p>
            <a:pPr marL="0" indent="0">
              <a:buNone/>
            </a:pPr>
            <a:r>
              <a:rPr lang="en-US" dirty="0"/>
              <a:t>R uses functions to do things. A </a:t>
            </a:r>
            <a:r>
              <a:rPr lang="en-US" b="1" dirty="0"/>
              <a:t>package</a:t>
            </a:r>
            <a:r>
              <a:rPr lang="en-US" dirty="0"/>
              <a:t> is a collection of functions.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Some packages are installed when you install R. </a:t>
            </a:r>
            <a:br>
              <a:rPr lang="en-US" dirty="0"/>
            </a:br>
            <a:r>
              <a:rPr lang="en-US" sz="2000" dirty="0"/>
              <a:t>this is called ‘base R’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dirty="0"/>
              <a:t>Other user-written packages can be installed using: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E09F58-EEB5-4B49-8ED7-0EDBDFCEFA53}"/>
              </a:ext>
            </a:extLst>
          </p:cNvPr>
          <p:cNvSpPr/>
          <p:nvPr/>
        </p:nvSpPr>
        <p:spPr>
          <a:xfrm>
            <a:off x="838200" y="257175"/>
            <a:ext cx="1151021" cy="5663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3982E9C-D766-CD47-BFD8-4D9C782AADBB}"/>
              </a:ext>
            </a:extLst>
          </p:cNvPr>
          <p:cNvSpPr txBox="1">
            <a:spLocks/>
          </p:cNvSpPr>
          <p:nvPr/>
        </p:nvSpPr>
        <p:spPr>
          <a:xfrm>
            <a:off x="947737" y="5496981"/>
            <a:ext cx="6112281" cy="49978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install.packages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(“nameofpackage”)</a:t>
            </a:r>
          </a:p>
        </p:txBody>
      </p:sp>
    </p:spTree>
    <p:extLst>
      <p:ext uri="{BB962C8B-B14F-4D97-AF65-F5344CB8AC3E}">
        <p14:creationId xmlns:p14="http://schemas.microsoft.com/office/powerpoint/2010/main" val="18694478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9465" y="1060328"/>
            <a:ext cx="10515600" cy="53249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The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tidyverse</a:t>
            </a:r>
            <a:r>
              <a:rPr lang="en-US" b="1" dirty="0"/>
              <a:t> is a package</a:t>
            </a:r>
          </a:p>
          <a:p>
            <a:pPr marL="0" indent="0">
              <a:buNone/>
            </a:pP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/>
              <a:t>(Well, the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tidyverse</a:t>
            </a:r>
            <a:r>
              <a:rPr lang="en-US" dirty="0"/>
              <a:t> is a collection of packages)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They are intuitive and consistent.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They help you read, manipulate and visualise your data with less hassle.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It’s best to </a:t>
            </a:r>
            <a:r>
              <a:rPr lang="en-US" b="1" dirty="0"/>
              <a:t>see </a:t>
            </a:r>
            <a:r>
              <a:rPr lang="en-US" dirty="0"/>
              <a:t>how these functions are used.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BBAE3292-9864-1442-8A51-BF10FD0AA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9221" y="33212"/>
            <a:ext cx="8774229" cy="1110749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chemeClr val="accent1"/>
                </a:solidFill>
              </a:rPr>
              <a:t>learn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E31508E-493F-484C-8BA2-03AED09AAC68}"/>
              </a:ext>
            </a:extLst>
          </p:cNvPr>
          <p:cNvSpPr/>
          <p:nvPr/>
        </p:nvSpPr>
        <p:spPr>
          <a:xfrm>
            <a:off x="838200" y="257175"/>
            <a:ext cx="1151021" cy="5663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4687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6EC770-D9D8-754F-8E48-CAF33001B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9221" y="33212"/>
            <a:ext cx="8774229" cy="1110749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chemeClr val="accent6"/>
                </a:solidFill>
              </a:rPr>
              <a:t>read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87842"/>
            <a:ext cx="10515600" cy="539363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/>
              <a:t>Let’s get into it.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From R Studio, open:    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2_thescript.R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script is long! It does lots of things.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But we’re going to take it one step at a time.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i="1" dirty="0"/>
              <a:t>Note: to run the code where our cursor is, or what you have highlighted, use the keyboard shortcut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dirty="0">
                <a:highlight>
                  <a:srgbClr val="EBECEB"/>
                </a:highlight>
              </a:rPr>
              <a:t>CTRL + ENTER</a:t>
            </a:r>
            <a:r>
              <a:rPr lang="en-US" dirty="0"/>
              <a:t> 		</a:t>
            </a:r>
            <a:r>
              <a:rPr lang="en-US" sz="1600" dirty="0"/>
              <a:t>or</a:t>
            </a:r>
            <a:r>
              <a:rPr lang="en-US" dirty="0"/>
              <a:t>		</a:t>
            </a:r>
            <a:r>
              <a:rPr lang="en-US" dirty="0">
                <a:highlight>
                  <a:srgbClr val="EBECEB"/>
                </a:highlight>
              </a:rPr>
              <a:t>CMD + RETURN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E09F58-EEB5-4B49-8ED7-0EDBDFCEFA53}"/>
              </a:ext>
            </a:extLst>
          </p:cNvPr>
          <p:cNvSpPr/>
          <p:nvPr/>
        </p:nvSpPr>
        <p:spPr>
          <a:xfrm>
            <a:off x="838200" y="353617"/>
            <a:ext cx="1151021" cy="46994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1ED20F-5A41-7D4D-B269-FF996C6A6A7A}"/>
              </a:ext>
            </a:extLst>
          </p:cNvPr>
          <p:cNvSpPr txBox="1"/>
          <p:nvPr/>
        </p:nvSpPr>
        <p:spPr>
          <a:xfrm>
            <a:off x="11847587" y="-52889"/>
            <a:ext cx="449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Consolas" panose="020B0609020204030204" pitchFamily="49" charset="0"/>
                <a:cs typeface="Consolas" panose="020B0609020204030204" pitchFamily="49" charset="0"/>
              </a:rPr>
              <a:t>code line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354C576-119D-7D44-B303-2931769BD171}"/>
              </a:ext>
            </a:extLst>
          </p:cNvPr>
          <p:cNvCxnSpPr>
            <a:cxnSpLocks/>
          </p:cNvCxnSpPr>
          <p:nvPr/>
        </p:nvCxnSpPr>
        <p:spPr>
          <a:xfrm flipH="1">
            <a:off x="12056266" y="520607"/>
            <a:ext cx="1" cy="623354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8F63551-CF85-2C41-A112-EC2D6D016E72}"/>
              </a:ext>
            </a:extLst>
          </p:cNvPr>
          <p:cNvSpPr txBox="1"/>
          <p:nvPr/>
        </p:nvSpPr>
        <p:spPr>
          <a:xfrm>
            <a:off x="11938501" y="353625"/>
            <a:ext cx="235528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1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16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AFD441B-73BD-A34F-B85A-09C6291CF381}"/>
              </a:ext>
            </a:extLst>
          </p:cNvPr>
          <p:cNvGrpSpPr/>
          <p:nvPr/>
        </p:nvGrpSpPr>
        <p:grpSpPr>
          <a:xfrm>
            <a:off x="11737537" y="-6610"/>
            <a:ext cx="183104" cy="6864610"/>
            <a:chOff x="11717909" y="-6610"/>
            <a:chExt cx="183104" cy="686461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3987EE7-522D-2F45-8FAF-12D682E17A87}"/>
                </a:ext>
              </a:extLst>
            </p:cNvPr>
            <p:cNvSpPr/>
            <p:nvPr/>
          </p:nvSpPr>
          <p:spPr>
            <a:xfrm>
              <a:off x="11717909" y="-6610"/>
              <a:ext cx="182543" cy="2338993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ED21BE2-01E2-F14F-BA73-DEA8B34D3997}"/>
                </a:ext>
              </a:extLst>
            </p:cNvPr>
            <p:cNvSpPr/>
            <p:nvPr/>
          </p:nvSpPr>
          <p:spPr>
            <a:xfrm>
              <a:off x="11717910" y="2305879"/>
              <a:ext cx="182542" cy="147099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EF1DF0B-DB49-F24B-B930-3EBBF3F80726}"/>
                </a:ext>
              </a:extLst>
            </p:cNvPr>
            <p:cNvSpPr/>
            <p:nvPr/>
          </p:nvSpPr>
          <p:spPr>
            <a:xfrm>
              <a:off x="11718471" y="3776870"/>
              <a:ext cx="182542" cy="1470991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4E09469-6760-E640-846A-4C25229C5CCA}"/>
                </a:ext>
              </a:extLst>
            </p:cNvPr>
            <p:cNvSpPr/>
            <p:nvPr/>
          </p:nvSpPr>
          <p:spPr>
            <a:xfrm>
              <a:off x="11717909" y="5221358"/>
              <a:ext cx="180866" cy="924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B150031-EACF-9D4C-8DE7-6EFD679EC830}"/>
                </a:ext>
              </a:extLst>
            </p:cNvPr>
            <p:cNvSpPr/>
            <p:nvPr/>
          </p:nvSpPr>
          <p:spPr>
            <a:xfrm>
              <a:off x="11717909" y="6095632"/>
              <a:ext cx="180866" cy="7623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06C2BD34-0015-2B4A-9D2E-D6B211529594}"/>
              </a:ext>
            </a:extLst>
          </p:cNvPr>
          <p:cNvSpPr txBox="1"/>
          <p:nvPr/>
        </p:nvSpPr>
        <p:spPr>
          <a:xfrm>
            <a:off x="11938501" y="1145906"/>
            <a:ext cx="235528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1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34</a:t>
            </a:r>
          </a:p>
        </p:txBody>
      </p:sp>
    </p:spTree>
    <p:extLst>
      <p:ext uri="{BB962C8B-B14F-4D97-AF65-F5344CB8AC3E}">
        <p14:creationId xmlns:p14="http://schemas.microsoft.com/office/powerpoint/2010/main" val="8933101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Content Placeholder 4">
            <a:extLst>
              <a:ext uri="{FF2B5EF4-FFF2-40B4-BE49-F238E27FC236}">
                <a16:creationId xmlns:a16="http://schemas.microsoft.com/office/drawing/2014/main" id="{5C6373D0-1213-1D46-815B-F371C36445F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l="37482" t="6428" r="53736" b="72608"/>
          <a:stretch/>
        </p:blipFill>
        <p:spPr>
          <a:xfrm>
            <a:off x="7559534" y="657226"/>
            <a:ext cx="3452944" cy="6183134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CD0B835-F131-7541-A237-E3E6CAF01583}"/>
              </a:ext>
            </a:extLst>
          </p:cNvPr>
          <p:cNvSpPr txBox="1"/>
          <p:nvPr/>
        </p:nvSpPr>
        <p:spPr>
          <a:xfrm>
            <a:off x="1387929" y="-62076"/>
            <a:ext cx="30352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4FC29FD-28B1-F94B-9CC6-7E53536D465E}"/>
              </a:ext>
            </a:extLst>
          </p:cNvPr>
          <p:cNvSpPr txBox="1"/>
          <p:nvPr/>
        </p:nvSpPr>
        <p:spPr>
          <a:xfrm>
            <a:off x="4849588" y="-62076"/>
            <a:ext cx="25472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8C443CD-AF63-5240-8A5E-DF772C2263B2}"/>
              </a:ext>
            </a:extLst>
          </p:cNvPr>
          <p:cNvSpPr txBox="1"/>
          <p:nvPr/>
        </p:nvSpPr>
        <p:spPr>
          <a:xfrm>
            <a:off x="7559534" y="-41282"/>
            <a:ext cx="34529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visualise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B055EBD3-AEE9-AF4A-833D-475D755773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9990" b="27545"/>
          <a:stretch/>
        </p:blipFill>
        <p:spPr>
          <a:xfrm>
            <a:off x="1418480" y="657226"/>
            <a:ext cx="3004713" cy="5952122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BE0CA78A-EFA7-4F40-B0E2-EE3A0D8872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903" b="27339"/>
          <a:stretch/>
        </p:blipFill>
        <p:spPr>
          <a:xfrm>
            <a:off x="5458619" y="656360"/>
            <a:ext cx="1248799" cy="5969029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77DC8BD-3782-824B-93F5-10E55F553226}"/>
              </a:ext>
            </a:extLst>
          </p:cNvPr>
          <p:cNvCxnSpPr>
            <a:cxnSpLocks/>
          </p:cNvCxnSpPr>
          <p:nvPr/>
        </p:nvCxnSpPr>
        <p:spPr>
          <a:xfrm flipH="1">
            <a:off x="1418480" y="6668814"/>
            <a:ext cx="9593998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25331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9465" y="1060328"/>
            <a:ext cx="10515600" cy="45345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Data frames</a:t>
            </a:r>
          </a:p>
          <a:p>
            <a:pPr marL="0" indent="0">
              <a:buNone/>
            </a:pP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/>
              <a:t>A data frame is data in two-dimensional space </a:t>
            </a:r>
          </a:p>
          <a:p>
            <a:pPr marL="0" indent="0">
              <a:buNone/>
            </a:pPr>
            <a:r>
              <a:rPr lang="en-US" dirty="0"/>
              <a:t>(rows and columns; think of an Excel sheet)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BBAE3292-9864-1442-8A51-BF10FD0AA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9221" y="33212"/>
            <a:ext cx="8774229" cy="1110749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chemeClr val="accent1"/>
                </a:solidFill>
              </a:rPr>
              <a:t>learn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E31508E-493F-484C-8BA2-03AED09AAC68}"/>
              </a:ext>
            </a:extLst>
          </p:cNvPr>
          <p:cNvSpPr/>
          <p:nvPr/>
        </p:nvSpPr>
        <p:spPr>
          <a:xfrm>
            <a:off x="838200" y="257175"/>
            <a:ext cx="1151021" cy="5663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C16AFE-57AD-3849-B221-83669E785C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9990" b="70367"/>
          <a:stretch/>
        </p:blipFill>
        <p:spPr>
          <a:xfrm>
            <a:off x="4394861" y="4242841"/>
            <a:ext cx="3004713" cy="243431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2F02FD8-3C84-5741-BF73-1290CD097E79}"/>
              </a:ext>
            </a:extLst>
          </p:cNvPr>
          <p:cNvSpPr/>
          <p:nvPr/>
        </p:nvSpPr>
        <p:spPr>
          <a:xfrm>
            <a:off x="947738" y="3429000"/>
            <a:ext cx="10610850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lvl="1"/>
            <a:r>
              <a:rPr lang="en-AU" sz="2400" dirty="0">
                <a:latin typeface="Consolas" panose="020B0609020204030204" pitchFamily="49" charset="0"/>
                <a:cs typeface="Consolas" panose="020B0609020204030204" pitchFamily="49" charset="0"/>
              </a:rPr>
              <a:t>gapminder &lt;- </a:t>
            </a:r>
            <a:r>
              <a:rPr lang="en-AU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read_csv</a:t>
            </a:r>
            <a:r>
              <a:rPr lang="en-AU" sz="2400" dirty="0">
                <a:latin typeface="Consolas" panose="020B0609020204030204" pitchFamily="49" charset="0"/>
                <a:cs typeface="Consolas" panose="020B0609020204030204" pitchFamily="49" charset="0"/>
              </a:rPr>
              <a:t>(“data/</a:t>
            </a:r>
            <a:r>
              <a:rPr lang="en-AU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gapminder.csv</a:t>
            </a:r>
            <a:r>
              <a:rPr lang="en-AU" sz="2400" dirty="0">
                <a:latin typeface="Consolas" panose="020B0609020204030204" pitchFamily="49" charset="0"/>
                <a:cs typeface="Consolas" panose="020B0609020204030204" pitchFamily="49" charset="0"/>
              </a:rPr>
              <a:t>”)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D5FD575-FD04-704E-9505-853C749BE826}"/>
              </a:ext>
            </a:extLst>
          </p:cNvPr>
          <p:cNvSpPr txBox="1"/>
          <p:nvPr/>
        </p:nvSpPr>
        <p:spPr>
          <a:xfrm>
            <a:off x="3154017" y="5049078"/>
            <a:ext cx="4823792" cy="1200329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Change to gapminder</a:t>
            </a:r>
          </a:p>
        </p:txBody>
      </p:sp>
    </p:spTree>
    <p:extLst>
      <p:ext uri="{BB962C8B-B14F-4D97-AF65-F5344CB8AC3E}">
        <p14:creationId xmlns:p14="http://schemas.microsoft.com/office/powerpoint/2010/main" val="7755223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9464" y="1060328"/>
            <a:ext cx="10919247" cy="554049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AU" dirty="0">
                <a:cs typeface="Consolas" panose="020B0609020204030204" pitchFamily="49" charset="0"/>
              </a:rPr>
              <a:t>Look at the gapminder dataset and picture it in your mind.</a:t>
            </a:r>
          </a:p>
          <a:p>
            <a:pPr marL="0" indent="0">
              <a:buNone/>
            </a:pPr>
            <a:endParaRPr lang="en-AU" dirty="0"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AU" dirty="0">
                <a:cs typeface="Consolas" panose="020B0609020204030204" pitchFamily="49" charset="0"/>
              </a:rPr>
              <a:t>Now close your eyes and:</a:t>
            </a:r>
          </a:p>
          <a:p>
            <a:r>
              <a:rPr lang="en-AU" dirty="0">
                <a:cs typeface="Consolas" panose="020B0609020204030204" pitchFamily="49" charset="0"/>
              </a:rPr>
              <a:t>Create a new column </a:t>
            </a:r>
            <a:r>
              <a:rPr lang="en-AU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gdp</a:t>
            </a:r>
            <a:r>
              <a:rPr lang="en-AU" dirty="0">
                <a:cs typeface="Consolas" panose="020B0609020204030204" pitchFamily="49" charset="0"/>
              </a:rPr>
              <a:t> that is the product of </a:t>
            </a:r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gdpPercap</a:t>
            </a:r>
            <a:r>
              <a:rPr lang="en-AU" dirty="0">
                <a:cs typeface="Consolas" panose="020B0609020204030204" pitchFamily="49" charset="0"/>
              </a:rPr>
              <a:t> and </a:t>
            </a:r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pop</a:t>
            </a:r>
            <a:r>
              <a:rPr lang="en-AU" dirty="0">
                <a:cs typeface="Consolas" panose="020B0609020204030204" pitchFamily="49" charset="0"/>
              </a:rPr>
              <a:t>. </a:t>
            </a:r>
          </a:p>
          <a:p>
            <a:r>
              <a:rPr lang="en-AU" dirty="0">
                <a:cs typeface="Consolas" panose="020B0609020204030204" pitchFamily="49" charset="0"/>
              </a:rPr>
              <a:t>Filter the observations to exclude those from </a:t>
            </a:r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2007</a:t>
            </a:r>
            <a:r>
              <a:rPr lang="en-AU" dirty="0">
                <a:cs typeface="Consolas" panose="020B0609020204030204" pitchFamily="49" charset="0"/>
              </a:rPr>
              <a:t>.</a:t>
            </a:r>
          </a:p>
          <a:p>
            <a:r>
              <a:rPr lang="en-AU" dirty="0">
                <a:cs typeface="Consolas" panose="020B0609020204030204" pitchFamily="49" charset="0"/>
              </a:rPr>
              <a:t>Remove the </a:t>
            </a:r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Consolas" panose="020B0609020204030204" pitchFamily="49" charset="0"/>
              </a:rPr>
              <a:t>gdpPercap</a:t>
            </a:r>
            <a:r>
              <a:rPr lang="en-AU" dirty="0">
                <a:cs typeface="Consolas" panose="020B0609020204030204" pitchFamily="49" charset="0"/>
              </a:rPr>
              <a:t> column.</a:t>
            </a:r>
          </a:p>
          <a:p>
            <a:endParaRPr lang="en-AU" dirty="0">
              <a:cs typeface="Consolas" panose="020B0609020204030204" pitchFamily="49" charset="0"/>
            </a:endParaRPr>
          </a:p>
          <a:p>
            <a:pPr marL="0" indent="0" algn="ctr">
              <a:buNone/>
            </a:pPr>
            <a:r>
              <a:rPr lang="en-AU" b="1" i="1" dirty="0">
                <a:cs typeface="Consolas" panose="020B0609020204030204" pitchFamily="49" charset="0"/>
              </a:rPr>
              <a:t>What does this dataset look like now?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BBAE3292-9864-1442-8A51-BF10FD0AA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9221" y="33212"/>
            <a:ext cx="8774229" cy="1110749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chemeClr val="accent1"/>
                </a:solidFill>
              </a:rPr>
              <a:t>learn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E31508E-493F-484C-8BA2-03AED09AAC68}"/>
              </a:ext>
            </a:extLst>
          </p:cNvPr>
          <p:cNvSpPr/>
          <p:nvPr/>
        </p:nvSpPr>
        <p:spPr>
          <a:xfrm>
            <a:off x="838200" y="257175"/>
            <a:ext cx="1151021" cy="5663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3610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9464" y="1060328"/>
            <a:ext cx="10919247" cy="30354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b="1" dirty="0">
                <a:cs typeface="Consolas" panose="020B0609020204030204" pitchFamily="49" charset="0"/>
              </a:rPr>
              <a:t>Doing that in code:</a:t>
            </a:r>
          </a:p>
          <a:p>
            <a:pPr marL="0" indent="0">
              <a:buNone/>
            </a:pPr>
            <a:endParaRPr lang="en-AU" dirty="0">
              <a:cs typeface="Consolas" panose="020B0609020204030204" pitchFamily="49" charset="0"/>
            </a:endParaRPr>
          </a:p>
          <a:p>
            <a:r>
              <a:rPr lang="en-AU" dirty="0">
                <a:cs typeface="Consolas" panose="020B0609020204030204" pitchFamily="49" charset="0"/>
              </a:rPr>
              <a:t>Create a new column </a:t>
            </a:r>
            <a:r>
              <a:rPr lang="en-AU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gdp</a:t>
            </a:r>
            <a:r>
              <a:rPr lang="en-AU" dirty="0">
                <a:cs typeface="Consolas" panose="020B0609020204030204" pitchFamily="49" charset="0"/>
              </a:rPr>
              <a:t> that is the product of </a:t>
            </a:r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gdpPercap</a:t>
            </a:r>
            <a:r>
              <a:rPr lang="en-AU" dirty="0">
                <a:cs typeface="Consolas" panose="020B0609020204030204" pitchFamily="49" charset="0"/>
              </a:rPr>
              <a:t> and </a:t>
            </a:r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pop</a:t>
            </a:r>
            <a:r>
              <a:rPr lang="en-AU" dirty="0">
                <a:cs typeface="Consolas" panose="020B0609020204030204" pitchFamily="49" charset="0"/>
              </a:rPr>
              <a:t>. </a:t>
            </a:r>
          </a:p>
          <a:p>
            <a:endParaRPr lang="en-AU" dirty="0">
              <a:cs typeface="Consolas" panose="020B0609020204030204" pitchFamily="49" charset="0"/>
            </a:endParaRPr>
          </a:p>
          <a:p>
            <a:pPr lvl="1"/>
            <a:r>
              <a:rPr lang="en-AU" dirty="0">
                <a:cs typeface="Consolas" panose="020B0609020204030204" pitchFamily="49" charset="0"/>
              </a:rPr>
              <a:t>Create or change columns using </a:t>
            </a:r>
            <a:r>
              <a:rPr lang="en-AU" b="1" dirty="0">
                <a:solidFill>
                  <a:schemeClr val="accent4"/>
                </a:solidFill>
                <a:cs typeface="Consolas" panose="020B0609020204030204" pitchFamily="49" charset="0"/>
              </a:rPr>
              <a:t>mutate</a:t>
            </a:r>
            <a:r>
              <a:rPr lang="en-AU" dirty="0">
                <a:cs typeface="Consolas" panose="020B0609020204030204" pitchFamily="49" charset="0"/>
              </a:rPr>
              <a:t>.</a:t>
            </a:r>
          </a:p>
          <a:p>
            <a:pPr marL="457200" lvl="1" indent="0">
              <a:buNone/>
            </a:pPr>
            <a:endParaRPr lang="en-AU" dirty="0">
              <a:cs typeface="Consolas" panose="020B0609020204030204" pitchFamily="49" charset="0"/>
            </a:endParaRPr>
          </a:p>
          <a:p>
            <a:endParaRPr lang="en-AU" dirty="0">
              <a:cs typeface="Consolas" panose="020B0609020204030204" pitchFamily="49" charset="0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BBAE3292-9864-1442-8A51-BF10FD0AA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9221" y="33212"/>
            <a:ext cx="8774229" cy="1110749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chemeClr val="accent1"/>
                </a:solidFill>
              </a:rPr>
              <a:t>learn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E31508E-493F-484C-8BA2-03AED09AAC68}"/>
              </a:ext>
            </a:extLst>
          </p:cNvPr>
          <p:cNvSpPr/>
          <p:nvPr/>
        </p:nvSpPr>
        <p:spPr>
          <a:xfrm>
            <a:off x="838200" y="257175"/>
            <a:ext cx="1151021" cy="5663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C1DCBA2-F8D1-8A4F-9D2E-EAC1DD7DB28B}"/>
              </a:ext>
            </a:extLst>
          </p:cNvPr>
          <p:cNvSpPr/>
          <p:nvPr/>
        </p:nvSpPr>
        <p:spPr>
          <a:xfrm>
            <a:off x="947738" y="4786606"/>
            <a:ext cx="10610850" cy="8309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lvl="1"/>
            <a:r>
              <a:rPr lang="en-AU" sz="2400" dirty="0">
                <a:latin typeface="Consolas" panose="020B0609020204030204" pitchFamily="49" charset="0"/>
                <a:cs typeface="Consolas" panose="020B0609020204030204" pitchFamily="49" charset="0"/>
              </a:rPr>
              <a:t>gapminder &lt;- gapminder </a:t>
            </a:r>
            <a:r>
              <a:rPr lang="en-AU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%&gt;%</a:t>
            </a:r>
          </a:p>
          <a:p>
            <a:r>
              <a:rPr lang="en-AU" sz="2400" dirty="0">
                <a:latin typeface="Consolas" panose="020B0609020204030204" pitchFamily="49" charset="0"/>
                <a:cs typeface="Consolas" panose="020B0609020204030204" pitchFamily="49" charset="0"/>
              </a:rPr>
              <a:t>			</a:t>
            </a:r>
            <a:r>
              <a:rPr lang="en-AU" sz="2400" b="1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mutate</a:t>
            </a:r>
            <a:r>
              <a:rPr lang="en-AU" sz="2400" dirty="0">
                <a:latin typeface="Consolas" panose="020B0609020204030204" pitchFamily="49" charset="0"/>
                <a:cs typeface="Consolas" panose="020B0609020204030204" pitchFamily="49" charset="0"/>
              </a:rPr>
              <a:t>(gdp = gdpPercap * pop)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A2D86A4-5C25-5642-801D-607082C11D43}"/>
              </a:ext>
            </a:extLst>
          </p:cNvPr>
          <p:cNvSpPr/>
          <p:nvPr/>
        </p:nvSpPr>
        <p:spPr>
          <a:xfrm>
            <a:off x="3805445" y="5963518"/>
            <a:ext cx="498229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mutated to have an additional column called 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gdp</a:t>
            </a:r>
            <a:r>
              <a:rPr lang="en-US" sz="1600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which is the product of 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gdpPercap</a:t>
            </a:r>
            <a:r>
              <a:rPr lang="en-US" sz="1600" i="1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1600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and 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pop</a:t>
            </a:r>
            <a:r>
              <a:rPr lang="en-US" sz="1600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2C76E53-99EC-0343-A4FB-CC325BE424E1}"/>
              </a:ext>
            </a:extLst>
          </p:cNvPr>
          <p:cNvSpPr/>
          <p:nvPr/>
        </p:nvSpPr>
        <p:spPr>
          <a:xfrm>
            <a:off x="1199306" y="4095747"/>
            <a:ext cx="33600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Redefine the object 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gapminder</a:t>
            </a:r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D5A4234-AB63-1446-A68E-EC2F291FD015}"/>
              </a:ext>
            </a:extLst>
          </p:cNvPr>
          <p:cNvSpPr/>
          <p:nvPr/>
        </p:nvSpPr>
        <p:spPr>
          <a:xfrm>
            <a:off x="6521052" y="4852124"/>
            <a:ext cx="353494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to be the 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gapminder</a:t>
            </a:r>
            <a:r>
              <a:rPr lang="en-US" sz="1600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dataset </a:t>
            </a:r>
            <a:r>
              <a:rPr lang="en-US" sz="1600" b="1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and</a:t>
            </a:r>
            <a:endParaRPr lang="en-US" sz="1600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217ED94-648D-D945-9AB3-32E35441A2C9}"/>
              </a:ext>
            </a:extLst>
          </p:cNvPr>
          <p:cNvCxnSpPr>
            <a:cxnSpLocks/>
          </p:cNvCxnSpPr>
          <p:nvPr/>
        </p:nvCxnSpPr>
        <p:spPr>
          <a:xfrm>
            <a:off x="1512823" y="4391378"/>
            <a:ext cx="0" cy="3952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AB5CAF4-0CBD-C44A-B20A-97DF3A7104E6}"/>
              </a:ext>
            </a:extLst>
          </p:cNvPr>
          <p:cNvCxnSpPr>
            <a:cxnSpLocks/>
          </p:cNvCxnSpPr>
          <p:nvPr/>
        </p:nvCxnSpPr>
        <p:spPr>
          <a:xfrm>
            <a:off x="3542563" y="4391378"/>
            <a:ext cx="0" cy="3952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7AFCDD6-8BBB-9841-92DA-F8D1955771AA}"/>
              </a:ext>
            </a:extLst>
          </p:cNvPr>
          <p:cNvCxnSpPr>
            <a:cxnSpLocks/>
          </p:cNvCxnSpPr>
          <p:nvPr/>
        </p:nvCxnSpPr>
        <p:spPr>
          <a:xfrm>
            <a:off x="6518502" y="4877682"/>
            <a:ext cx="0" cy="2785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EDDC6A0-F87F-D94C-BA4C-BEC6D0F5D52A}"/>
              </a:ext>
            </a:extLst>
          </p:cNvPr>
          <p:cNvCxnSpPr>
            <a:cxnSpLocks/>
          </p:cNvCxnSpPr>
          <p:nvPr/>
        </p:nvCxnSpPr>
        <p:spPr>
          <a:xfrm>
            <a:off x="3755133" y="5606768"/>
            <a:ext cx="0" cy="3952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4D465BE-C99A-F84A-BFFB-C12C43F161F8}"/>
              </a:ext>
            </a:extLst>
          </p:cNvPr>
          <p:cNvCxnSpPr>
            <a:cxnSpLocks/>
          </p:cNvCxnSpPr>
          <p:nvPr/>
        </p:nvCxnSpPr>
        <p:spPr>
          <a:xfrm>
            <a:off x="8644329" y="5617603"/>
            <a:ext cx="0" cy="3952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B4A6277-5BDC-CA42-ADF7-0FFDBD4BCE1E}"/>
              </a:ext>
            </a:extLst>
          </p:cNvPr>
          <p:cNvCxnSpPr>
            <a:cxnSpLocks/>
          </p:cNvCxnSpPr>
          <p:nvPr/>
        </p:nvCxnSpPr>
        <p:spPr>
          <a:xfrm>
            <a:off x="6496277" y="4877682"/>
            <a:ext cx="0" cy="2785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10494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9464" y="1060328"/>
            <a:ext cx="10919247" cy="303541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AU" b="1" dirty="0">
                <a:cs typeface="Consolas" panose="020B0609020204030204" pitchFamily="49" charset="0"/>
              </a:rPr>
              <a:t>Doing that in code:</a:t>
            </a:r>
          </a:p>
          <a:p>
            <a:pPr marL="0" indent="0">
              <a:buNone/>
            </a:pPr>
            <a:endParaRPr lang="en-AU" dirty="0">
              <a:cs typeface="Consolas" panose="020B0609020204030204" pitchFamily="49" charset="0"/>
            </a:endParaRPr>
          </a:p>
          <a:p>
            <a:r>
              <a:rPr lang="en-AU" dirty="0">
                <a:cs typeface="Consolas" panose="020B0609020204030204" pitchFamily="49" charset="0"/>
              </a:rPr>
              <a:t>Filter the observations to </a:t>
            </a:r>
            <a:r>
              <a:rPr lang="en-AU" b="1" dirty="0">
                <a:cs typeface="Consolas" panose="020B0609020204030204" pitchFamily="49" charset="0"/>
              </a:rPr>
              <a:t>exclude</a:t>
            </a:r>
            <a:r>
              <a:rPr lang="en-AU" dirty="0">
                <a:cs typeface="Consolas" panose="020B0609020204030204" pitchFamily="49" charset="0"/>
              </a:rPr>
              <a:t> those from </a:t>
            </a:r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2007</a:t>
            </a:r>
            <a:r>
              <a:rPr lang="en-AU" dirty="0">
                <a:cs typeface="Consolas" panose="020B0609020204030204" pitchFamily="49" charset="0"/>
              </a:rPr>
              <a:t>.</a:t>
            </a:r>
          </a:p>
          <a:p>
            <a:endParaRPr lang="en-AU" dirty="0">
              <a:cs typeface="Consolas" panose="020B0609020204030204" pitchFamily="49" charset="0"/>
            </a:endParaRPr>
          </a:p>
          <a:p>
            <a:pPr lvl="1"/>
            <a:r>
              <a:rPr lang="en-AU" dirty="0">
                <a:cs typeface="Consolas" panose="020B0609020204030204" pitchFamily="49" charset="0"/>
              </a:rPr>
              <a:t>Filter observations using </a:t>
            </a:r>
            <a:r>
              <a:rPr lang="en-AU" b="1" dirty="0">
                <a:solidFill>
                  <a:schemeClr val="accent4"/>
                </a:solidFill>
                <a:cs typeface="Consolas" panose="020B0609020204030204" pitchFamily="49" charset="0"/>
              </a:rPr>
              <a:t>filter</a:t>
            </a:r>
            <a:r>
              <a:rPr lang="en-AU" dirty="0">
                <a:cs typeface="Consolas" panose="020B0609020204030204" pitchFamily="49" charset="0"/>
              </a:rPr>
              <a:t>.</a:t>
            </a:r>
          </a:p>
          <a:p>
            <a:pPr marL="914400" lvl="2" indent="0">
              <a:buNone/>
            </a:pP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==</a:t>
            </a:r>
            <a:r>
              <a:rPr lang="en-AU" dirty="0">
                <a:cs typeface="Consolas" panose="020B0609020204030204" pitchFamily="49" charset="0"/>
              </a:rPr>
              <a:t> means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is equal to</a:t>
            </a:r>
            <a:endParaRPr lang="en-AU" dirty="0">
              <a:cs typeface="Consolas" panose="020B0609020204030204" pitchFamily="49" charset="0"/>
            </a:endParaRPr>
          </a:p>
          <a:p>
            <a:pPr marL="914400" lvl="2" indent="0">
              <a:buNone/>
            </a:pP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!=</a:t>
            </a:r>
            <a:r>
              <a:rPr lang="en-AU" dirty="0">
                <a:cs typeface="Consolas" panose="020B0609020204030204" pitchFamily="49" charset="0"/>
              </a:rPr>
              <a:t> means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is not equal to</a:t>
            </a:r>
            <a:endParaRPr lang="en-AU" dirty="0">
              <a:cs typeface="Consolas" panose="020B0609020204030204" pitchFamily="49" charset="0"/>
            </a:endParaRPr>
          </a:p>
          <a:p>
            <a:pPr marL="457200" lvl="1" indent="0">
              <a:buNone/>
            </a:pPr>
            <a:endParaRPr lang="en-AU" dirty="0">
              <a:cs typeface="Consolas" panose="020B0609020204030204" pitchFamily="49" charset="0"/>
            </a:endParaRPr>
          </a:p>
          <a:p>
            <a:endParaRPr lang="en-AU" dirty="0">
              <a:cs typeface="Consolas" panose="020B0609020204030204" pitchFamily="49" charset="0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BBAE3292-9864-1442-8A51-BF10FD0AA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9221" y="33212"/>
            <a:ext cx="8774229" cy="1110749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chemeClr val="accent1"/>
                </a:solidFill>
              </a:rPr>
              <a:t>learn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E31508E-493F-484C-8BA2-03AED09AAC68}"/>
              </a:ext>
            </a:extLst>
          </p:cNvPr>
          <p:cNvSpPr/>
          <p:nvPr/>
        </p:nvSpPr>
        <p:spPr>
          <a:xfrm>
            <a:off x="838200" y="257175"/>
            <a:ext cx="1151021" cy="5663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C1DCBA2-F8D1-8A4F-9D2E-EAC1DD7DB28B}"/>
              </a:ext>
            </a:extLst>
          </p:cNvPr>
          <p:cNvSpPr/>
          <p:nvPr/>
        </p:nvSpPr>
        <p:spPr>
          <a:xfrm>
            <a:off x="947738" y="4786606"/>
            <a:ext cx="10610850" cy="8309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lvl="1"/>
            <a:r>
              <a:rPr lang="en-AU" sz="2400" dirty="0">
                <a:latin typeface="Consolas" panose="020B0609020204030204" pitchFamily="49" charset="0"/>
                <a:cs typeface="Consolas" panose="020B0609020204030204" pitchFamily="49" charset="0"/>
              </a:rPr>
              <a:t>gapminder &lt;- gapminder </a:t>
            </a:r>
            <a:r>
              <a:rPr lang="en-AU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%&gt;%</a:t>
            </a:r>
          </a:p>
          <a:p>
            <a:r>
              <a:rPr lang="en-AU" sz="2400" dirty="0">
                <a:latin typeface="Consolas" panose="020B0609020204030204" pitchFamily="49" charset="0"/>
                <a:cs typeface="Consolas" panose="020B0609020204030204" pitchFamily="49" charset="0"/>
              </a:rPr>
              <a:t>			</a:t>
            </a:r>
            <a:r>
              <a:rPr lang="en-AU" sz="2400" b="1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filter</a:t>
            </a:r>
            <a:r>
              <a:rPr lang="en-AU" sz="2400" dirty="0">
                <a:latin typeface="Consolas" panose="020B0609020204030204" pitchFamily="49" charset="0"/>
                <a:cs typeface="Consolas" panose="020B0609020204030204" pitchFamily="49" charset="0"/>
              </a:rPr>
              <a:t>(year != 2007)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A2D86A4-5C25-5642-801D-607082C11D43}"/>
              </a:ext>
            </a:extLst>
          </p:cNvPr>
          <p:cNvSpPr/>
          <p:nvPr/>
        </p:nvSpPr>
        <p:spPr>
          <a:xfrm>
            <a:off x="4054827" y="5963518"/>
            <a:ext cx="336633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filtered to all observations where year does not equal 2007.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2C76E53-99EC-0343-A4FB-CC325BE424E1}"/>
              </a:ext>
            </a:extLst>
          </p:cNvPr>
          <p:cNvSpPr/>
          <p:nvPr/>
        </p:nvSpPr>
        <p:spPr>
          <a:xfrm>
            <a:off x="1199306" y="4095747"/>
            <a:ext cx="33600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Redefine the object 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gapminder</a:t>
            </a:r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D5A4234-AB63-1446-A68E-EC2F291FD015}"/>
              </a:ext>
            </a:extLst>
          </p:cNvPr>
          <p:cNvSpPr/>
          <p:nvPr/>
        </p:nvSpPr>
        <p:spPr>
          <a:xfrm>
            <a:off x="6521052" y="4852124"/>
            <a:ext cx="353494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to be the 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gapminder</a:t>
            </a:r>
            <a:r>
              <a:rPr lang="en-US" sz="1600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dataset </a:t>
            </a:r>
            <a:r>
              <a:rPr lang="en-US" sz="1600" b="1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and</a:t>
            </a:r>
            <a:endParaRPr lang="en-US" sz="1600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217ED94-648D-D945-9AB3-32E35441A2C9}"/>
              </a:ext>
            </a:extLst>
          </p:cNvPr>
          <p:cNvCxnSpPr>
            <a:cxnSpLocks/>
          </p:cNvCxnSpPr>
          <p:nvPr/>
        </p:nvCxnSpPr>
        <p:spPr>
          <a:xfrm>
            <a:off x="1512823" y="4391378"/>
            <a:ext cx="0" cy="3952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AB5CAF4-0CBD-C44A-B20A-97DF3A7104E6}"/>
              </a:ext>
            </a:extLst>
          </p:cNvPr>
          <p:cNvCxnSpPr>
            <a:cxnSpLocks/>
          </p:cNvCxnSpPr>
          <p:nvPr/>
        </p:nvCxnSpPr>
        <p:spPr>
          <a:xfrm>
            <a:off x="3542563" y="4391378"/>
            <a:ext cx="0" cy="3952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7AFCDD6-8BBB-9841-92DA-F8D1955771AA}"/>
              </a:ext>
            </a:extLst>
          </p:cNvPr>
          <p:cNvCxnSpPr>
            <a:cxnSpLocks/>
          </p:cNvCxnSpPr>
          <p:nvPr/>
        </p:nvCxnSpPr>
        <p:spPr>
          <a:xfrm>
            <a:off x="6518502" y="4877682"/>
            <a:ext cx="0" cy="2785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EDDC6A0-F87F-D94C-BA4C-BEC6D0F5D52A}"/>
              </a:ext>
            </a:extLst>
          </p:cNvPr>
          <p:cNvCxnSpPr>
            <a:cxnSpLocks/>
          </p:cNvCxnSpPr>
          <p:nvPr/>
        </p:nvCxnSpPr>
        <p:spPr>
          <a:xfrm>
            <a:off x="3755133" y="5606768"/>
            <a:ext cx="0" cy="3952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4D465BE-C99A-F84A-BFFB-C12C43F161F8}"/>
              </a:ext>
            </a:extLst>
          </p:cNvPr>
          <p:cNvCxnSpPr>
            <a:cxnSpLocks/>
          </p:cNvCxnSpPr>
          <p:nvPr/>
        </p:nvCxnSpPr>
        <p:spPr>
          <a:xfrm>
            <a:off x="7171787" y="5617603"/>
            <a:ext cx="0" cy="3952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B4729AD-4651-634A-B7FD-471469E9497A}"/>
              </a:ext>
            </a:extLst>
          </p:cNvPr>
          <p:cNvCxnSpPr>
            <a:cxnSpLocks/>
          </p:cNvCxnSpPr>
          <p:nvPr/>
        </p:nvCxnSpPr>
        <p:spPr>
          <a:xfrm>
            <a:off x="6496277" y="4877682"/>
            <a:ext cx="0" cy="2785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28583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9464" y="1060328"/>
            <a:ext cx="10919247" cy="30354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b="1" dirty="0">
                <a:cs typeface="Consolas" panose="020B0609020204030204" pitchFamily="49" charset="0"/>
              </a:rPr>
              <a:t>Doing that in code:</a:t>
            </a:r>
          </a:p>
          <a:p>
            <a:pPr marL="0" indent="0">
              <a:buNone/>
            </a:pPr>
            <a:endParaRPr lang="en-AU" dirty="0">
              <a:cs typeface="Consolas" panose="020B0609020204030204" pitchFamily="49" charset="0"/>
            </a:endParaRPr>
          </a:p>
          <a:p>
            <a:r>
              <a:rPr lang="en-AU" dirty="0">
                <a:cs typeface="Consolas" panose="020B0609020204030204" pitchFamily="49" charset="0"/>
              </a:rPr>
              <a:t>Remove the </a:t>
            </a:r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  <a:cs typeface="Consolas" panose="020B0609020204030204" pitchFamily="49" charset="0"/>
              </a:rPr>
              <a:t>gdpPercap</a:t>
            </a:r>
            <a:r>
              <a:rPr lang="en-AU" dirty="0">
                <a:cs typeface="Consolas" panose="020B0609020204030204" pitchFamily="49" charset="0"/>
              </a:rPr>
              <a:t> column.</a:t>
            </a:r>
          </a:p>
          <a:p>
            <a:endParaRPr lang="en-AU" dirty="0">
              <a:cs typeface="Consolas" panose="020B0609020204030204" pitchFamily="49" charset="0"/>
            </a:endParaRPr>
          </a:p>
          <a:p>
            <a:pPr lvl="1"/>
            <a:r>
              <a:rPr lang="en-AU" dirty="0">
                <a:cs typeface="Consolas" panose="020B0609020204030204" pitchFamily="49" charset="0"/>
              </a:rPr>
              <a:t>Drop columns using </a:t>
            </a:r>
            <a:r>
              <a:rPr lang="en-AU" b="1" dirty="0">
                <a:solidFill>
                  <a:schemeClr val="accent4"/>
                </a:solidFill>
                <a:cs typeface="Consolas" panose="020B0609020204030204" pitchFamily="49" charset="0"/>
              </a:rPr>
              <a:t>select</a:t>
            </a:r>
            <a:r>
              <a:rPr lang="en-AU" dirty="0">
                <a:cs typeface="Consolas" panose="020B0609020204030204" pitchFamily="49" charset="0"/>
              </a:rPr>
              <a:t>.</a:t>
            </a:r>
          </a:p>
          <a:p>
            <a:pPr marL="457200" lvl="1" indent="0">
              <a:buNone/>
            </a:pPr>
            <a:endParaRPr lang="en-AU" dirty="0">
              <a:cs typeface="Consolas" panose="020B0609020204030204" pitchFamily="49" charset="0"/>
            </a:endParaRPr>
          </a:p>
          <a:p>
            <a:endParaRPr lang="en-AU" dirty="0">
              <a:cs typeface="Consolas" panose="020B0609020204030204" pitchFamily="49" charset="0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BBAE3292-9864-1442-8A51-BF10FD0AA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9221" y="33212"/>
            <a:ext cx="8774229" cy="1110749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chemeClr val="accent1"/>
                </a:solidFill>
              </a:rPr>
              <a:t>learn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E31508E-493F-484C-8BA2-03AED09AAC68}"/>
              </a:ext>
            </a:extLst>
          </p:cNvPr>
          <p:cNvSpPr/>
          <p:nvPr/>
        </p:nvSpPr>
        <p:spPr>
          <a:xfrm>
            <a:off x="838200" y="257175"/>
            <a:ext cx="1151021" cy="5663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C1DCBA2-F8D1-8A4F-9D2E-EAC1DD7DB28B}"/>
              </a:ext>
            </a:extLst>
          </p:cNvPr>
          <p:cNvSpPr/>
          <p:nvPr/>
        </p:nvSpPr>
        <p:spPr>
          <a:xfrm>
            <a:off x="947738" y="4786606"/>
            <a:ext cx="10610850" cy="8309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lvl="1"/>
            <a:r>
              <a:rPr lang="en-AU" sz="2400" dirty="0">
                <a:latin typeface="Consolas" panose="020B0609020204030204" pitchFamily="49" charset="0"/>
                <a:cs typeface="Consolas" panose="020B0609020204030204" pitchFamily="49" charset="0"/>
              </a:rPr>
              <a:t>gapminder &lt;- gapminder </a:t>
            </a:r>
            <a:r>
              <a:rPr lang="en-AU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%&gt;%</a:t>
            </a:r>
          </a:p>
          <a:p>
            <a:r>
              <a:rPr lang="en-AU" sz="2400" dirty="0">
                <a:latin typeface="Consolas" panose="020B0609020204030204" pitchFamily="49" charset="0"/>
                <a:cs typeface="Consolas" panose="020B0609020204030204" pitchFamily="49" charset="0"/>
              </a:rPr>
              <a:t>			</a:t>
            </a:r>
            <a:r>
              <a:rPr lang="en-AU" sz="2400" b="1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select</a:t>
            </a:r>
            <a:r>
              <a:rPr lang="en-AU" sz="2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sz="24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  <a:r>
              <a:rPr lang="en-AU" sz="2400" dirty="0">
                <a:latin typeface="Consolas" panose="020B0609020204030204" pitchFamily="49" charset="0"/>
                <a:cs typeface="Consolas" panose="020B0609020204030204" pitchFamily="49" charset="0"/>
              </a:rPr>
              <a:t>gdpPercap)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A2D86A4-5C25-5642-801D-607082C11D43}"/>
              </a:ext>
            </a:extLst>
          </p:cNvPr>
          <p:cNvSpPr/>
          <p:nvPr/>
        </p:nvSpPr>
        <p:spPr>
          <a:xfrm>
            <a:off x="3805446" y="5963518"/>
            <a:ext cx="308224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accent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Negatively</a:t>
            </a:r>
            <a:r>
              <a:rPr lang="en-US" sz="1600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select (drop) the variable 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gdpPercap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2C76E53-99EC-0343-A4FB-CC325BE424E1}"/>
              </a:ext>
            </a:extLst>
          </p:cNvPr>
          <p:cNvSpPr/>
          <p:nvPr/>
        </p:nvSpPr>
        <p:spPr>
          <a:xfrm>
            <a:off x="1199306" y="4095747"/>
            <a:ext cx="33600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Redefine the object 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gapminder</a:t>
            </a:r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D5A4234-AB63-1446-A68E-EC2F291FD015}"/>
              </a:ext>
            </a:extLst>
          </p:cNvPr>
          <p:cNvSpPr/>
          <p:nvPr/>
        </p:nvSpPr>
        <p:spPr>
          <a:xfrm>
            <a:off x="6521052" y="4852124"/>
            <a:ext cx="353494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to be the 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gapminder</a:t>
            </a:r>
            <a:r>
              <a:rPr lang="en-US" sz="1600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dataset </a:t>
            </a:r>
            <a:r>
              <a:rPr lang="en-US" sz="1600" b="1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and</a:t>
            </a:r>
            <a:endParaRPr lang="en-US" sz="1600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217ED94-648D-D945-9AB3-32E35441A2C9}"/>
              </a:ext>
            </a:extLst>
          </p:cNvPr>
          <p:cNvCxnSpPr>
            <a:cxnSpLocks/>
          </p:cNvCxnSpPr>
          <p:nvPr/>
        </p:nvCxnSpPr>
        <p:spPr>
          <a:xfrm>
            <a:off x="1512823" y="4391378"/>
            <a:ext cx="0" cy="3952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AB5CAF4-0CBD-C44A-B20A-97DF3A7104E6}"/>
              </a:ext>
            </a:extLst>
          </p:cNvPr>
          <p:cNvCxnSpPr>
            <a:cxnSpLocks/>
          </p:cNvCxnSpPr>
          <p:nvPr/>
        </p:nvCxnSpPr>
        <p:spPr>
          <a:xfrm>
            <a:off x="3542563" y="4391378"/>
            <a:ext cx="0" cy="3952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7AFCDD6-8BBB-9841-92DA-F8D1955771AA}"/>
              </a:ext>
            </a:extLst>
          </p:cNvPr>
          <p:cNvCxnSpPr>
            <a:cxnSpLocks/>
          </p:cNvCxnSpPr>
          <p:nvPr/>
        </p:nvCxnSpPr>
        <p:spPr>
          <a:xfrm>
            <a:off x="6518502" y="4877682"/>
            <a:ext cx="0" cy="2785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EDDC6A0-F87F-D94C-BA4C-BEC6D0F5D52A}"/>
              </a:ext>
            </a:extLst>
          </p:cNvPr>
          <p:cNvCxnSpPr>
            <a:cxnSpLocks/>
          </p:cNvCxnSpPr>
          <p:nvPr/>
        </p:nvCxnSpPr>
        <p:spPr>
          <a:xfrm>
            <a:off x="3755133" y="5606768"/>
            <a:ext cx="0" cy="3952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4D465BE-C99A-F84A-BFFB-C12C43F161F8}"/>
              </a:ext>
            </a:extLst>
          </p:cNvPr>
          <p:cNvCxnSpPr>
            <a:cxnSpLocks/>
          </p:cNvCxnSpPr>
          <p:nvPr/>
        </p:nvCxnSpPr>
        <p:spPr>
          <a:xfrm>
            <a:off x="6839278" y="5617603"/>
            <a:ext cx="0" cy="3952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01F0733-8B0F-6340-9567-AF4B319DA867}"/>
              </a:ext>
            </a:extLst>
          </p:cNvPr>
          <p:cNvCxnSpPr>
            <a:cxnSpLocks/>
          </p:cNvCxnSpPr>
          <p:nvPr/>
        </p:nvCxnSpPr>
        <p:spPr>
          <a:xfrm>
            <a:off x="6496277" y="4877682"/>
            <a:ext cx="0" cy="2785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49630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9464" y="1060329"/>
            <a:ext cx="10919247" cy="51055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b="1" dirty="0">
                <a:cs typeface="Consolas" panose="020B0609020204030204" pitchFamily="49" charset="0"/>
              </a:rPr>
              <a:t>Combining it all:</a:t>
            </a:r>
            <a:endParaRPr lang="en-AU" dirty="0">
              <a:cs typeface="Consolas" panose="020B0609020204030204" pitchFamily="49" charset="0"/>
            </a:endParaRPr>
          </a:p>
          <a:p>
            <a:endParaRPr lang="en-AU" dirty="0">
              <a:cs typeface="Consolas" panose="020B0609020204030204" pitchFamily="49" charset="0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BBAE3292-9864-1442-8A51-BF10FD0AA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9221" y="33212"/>
            <a:ext cx="8774229" cy="1110749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chemeClr val="accent1"/>
                </a:solidFill>
              </a:rPr>
              <a:t>learn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E31508E-493F-484C-8BA2-03AED09AAC68}"/>
              </a:ext>
            </a:extLst>
          </p:cNvPr>
          <p:cNvSpPr/>
          <p:nvPr/>
        </p:nvSpPr>
        <p:spPr>
          <a:xfrm>
            <a:off x="838200" y="257175"/>
            <a:ext cx="1151021" cy="5663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C1DCBA2-F8D1-8A4F-9D2E-EAC1DD7DB28B}"/>
              </a:ext>
            </a:extLst>
          </p:cNvPr>
          <p:cNvSpPr/>
          <p:nvPr/>
        </p:nvSpPr>
        <p:spPr>
          <a:xfrm>
            <a:off x="947738" y="1850674"/>
            <a:ext cx="10919246" cy="30469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lvl="1"/>
            <a:r>
              <a:rPr lang="en-AU" sz="2400" dirty="0">
                <a:latin typeface="Consolas" panose="020B0609020204030204" pitchFamily="49" charset="0"/>
                <a:cs typeface="Consolas" panose="020B0609020204030204" pitchFamily="49" charset="0"/>
              </a:rPr>
              <a:t>gapminder &lt;- gapminder </a:t>
            </a:r>
            <a:r>
              <a:rPr lang="en-AU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%&gt;%</a:t>
            </a:r>
          </a:p>
          <a:p>
            <a:pPr lvl="1"/>
            <a:endParaRPr lang="en-AU" sz="2400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AU" sz="2400" dirty="0">
                <a:latin typeface="Consolas" panose="020B0609020204030204" pitchFamily="49" charset="0"/>
                <a:cs typeface="Consolas" panose="020B0609020204030204" pitchFamily="49" charset="0"/>
              </a:rPr>
              <a:t>			</a:t>
            </a:r>
            <a:r>
              <a:rPr lang="en-AU" sz="2400" b="1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mutate</a:t>
            </a:r>
            <a:r>
              <a:rPr lang="en-AU" sz="2400" dirty="0">
                <a:latin typeface="Consolas" panose="020B0609020204030204" pitchFamily="49" charset="0"/>
                <a:cs typeface="Consolas" panose="020B0609020204030204" pitchFamily="49" charset="0"/>
              </a:rPr>
              <a:t>(gdp = gdpPercap * pop) </a:t>
            </a:r>
            <a:r>
              <a:rPr lang="en-AU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%&gt;%</a:t>
            </a:r>
          </a:p>
          <a:p>
            <a:pPr lvl="1"/>
            <a:endParaRPr lang="en-AU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AU" sz="2400" dirty="0">
                <a:latin typeface="Consolas" panose="020B0609020204030204" pitchFamily="49" charset="0"/>
                <a:cs typeface="Consolas" panose="020B0609020204030204" pitchFamily="49" charset="0"/>
              </a:rPr>
              <a:t>			</a:t>
            </a:r>
            <a:r>
              <a:rPr lang="en-AU" sz="2400" b="1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filter</a:t>
            </a:r>
            <a:r>
              <a:rPr lang="en-AU" sz="2400" dirty="0">
                <a:latin typeface="Consolas" panose="020B0609020204030204" pitchFamily="49" charset="0"/>
                <a:cs typeface="Consolas" panose="020B0609020204030204" pitchFamily="49" charset="0"/>
              </a:rPr>
              <a:t>(year != 2007) </a:t>
            </a:r>
            <a:r>
              <a:rPr lang="en-AU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%&gt;%</a:t>
            </a:r>
          </a:p>
          <a:p>
            <a:pPr lvl="1"/>
            <a:endParaRPr lang="en-AU" sz="2400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AU" sz="2400" dirty="0">
                <a:latin typeface="Consolas" panose="020B0609020204030204" pitchFamily="49" charset="0"/>
                <a:cs typeface="Consolas" panose="020B0609020204030204" pitchFamily="49" charset="0"/>
              </a:rPr>
              <a:t>			</a:t>
            </a:r>
            <a:r>
              <a:rPr lang="en-AU" sz="2400" b="1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select</a:t>
            </a:r>
            <a:r>
              <a:rPr lang="en-AU" sz="2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sz="2400" b="1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  <a:r>
              <a:rPr lang="en-AU" sz="2400" dirty="0">
                <a:latin typeface="Consolas" panose="020B0609020204030204" pitchFamily="49" charset="0"/>
                <a:cs typeface="Consolas" panose="020B0609020204030204" pitchFamily="49" charset="0"/>
              </a:rPr>
              <a:t>gdpPercap)</a:t>
            </a:r>
          </a:p>
          <a:p>
            <a:endParaRPr lang="en-AU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E64FF31-0762-C84F-ACDF-A4E0581613BD}"/>
              </a:ext>
            </a:extLst>
          </p:cNvPr>
          <p:cNvSpPr/>
          <p:nvPr/>
        </p:nvSpPr>
        <p:spPr>
          <a:xfrm>
            <a:off x="859464" y="5397561"/>
            <a:ext cx="797577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2400" dirty="0">
                <a:cs typeface="Consolas" panose="020B0609020204030204" pitchFamily="49" charset="0"/>
              </a:rPr>
              <a:t>Now the </a:t>
            </a:r>
            <a:r>
              <a:rPr lang="en-AU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gapminder</a:t>
            </a:r>
            <a:r>
              <a:rPr lang="en-AU" sz="2400" dirty="0">
                <a:cs typeface="Consolas" panose="020B0609020204030204" pitchFamily="49" charset="0"/>
              </a:rPr>
              <a:t> dataset is what you pictured! </a:t>
            </a:r>
            <a:endParaRPr lang="en-US" sz="24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BA13DE3-CEE7-284E-A1BB-E70AAD7266C1}"/>
              </a:ext>
            </a:extLst>
          </p:cNvPr>
          <p:cNvSpPr/>
          <p:nvPr/>
        </p:nvSpPr>
        <p:spPr>
          <a:xfrm>
            <a:off x="8407844" y="3994511"/>
            <a:ext cx="265105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accent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Negatively</a:t>
            </a:r>
            <a:r>
              <a:rPr lang="en-US" sz="1200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select (drop) the variable </a:t>
            </a:r>
            <a:r>
              <a:rPr lang="en-US" sz="1200" dirty="0">
                <a:solidFill>
                  <a:schemeClr val="accent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gdpPercap.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EFEECEE-BF8C-9046-A724-AE1266120F5B}"/>
              </a:ext>
            </a:extLst>
          </p:cNvPr>
          <p:cNvSpPr/>
          <p:nvPr/>
        </p:nvSpPr>
        <p:spPr>
          <a:xfrm>
            <a:off x="8407844" y="3344437"/>
            <a:ext cx="336633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Filter observations where year does not equal 2007 </a:t>
            </a:r>
            <a:r>
              <a:rPr lang="en-US" sz="1200" b="1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and</a:t>
            </a:r>
            <a:endParaRPr lang="en-US" sz="1200" dirty="0">
              <a:solidFill>
                <a:schemeClr val="accent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47850CF-FA1A-0243-8E46-956AC53ABBDB}"/>
              </a:ext>
            </a:extLst>
          </p:cNvPr>
          <p:cNvSpPr/>
          <p:nvPr/>
        </p:nvSpPr>
        <p:spPr>
          <a:xfrm>
            <a:off x="9572378" y="2513188"/>
            <a:ext cx="233374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Add a column called </a:t>
            </a:r>
            <a:r>
              <a:rPr lang="en-US" sz="1200" dirty="0">
                <a:solidFill>
                  <a:schemeClr val="accent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gdp</a:t>
            </a:r>
            <a:r>
              <a:rPr lang="en-US" sz="1200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which is the product of </a:t>
            </a:r>
            <a:r>
              <a:rPr lang="en-US" sz="1200" dirty="0">
                <a:solidFill>
                  <a:schemeClr val="accent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gdpPercap</a:t>
            </a:r>
            <a:r>
              <a:rPr lang="en-US" sz="1200" i="1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1200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and </a:t>
            </a:r>
            <a:r>
              <a:rPr lang="en-US" sz="1200" dirty="0">
                <a:solidFill>
                  <a:schemeClr val="accent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pop</a:t>
            </a:r>
            <a:r>
              <a:rPr lang="en-US" sz="1200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1200" b="1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and</a:t>
            </a:r>
            <a:endParaRPr lang="en-US" sz="1200" dirty="0">
              <a:solidFill>
                <a:schemeClr val="accent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2A860C0-B84F-3345-AA99-BA875E48CD4C}"/>
              </a:ext>
            </a:extLst>
          </p:cNvPr>
          <p:cNvSpPr/>
          <p:nvPr/>
        </p:nvSpPr>
        <p:spPr>
          <a:xfrm>
            <a:off x="8401285" y="1956402"/>
            <a:ext cx="280025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Take the gapminder dataset </a:t>
            </a:r>
            <a:r>
              <a:rPr lang="en-US" sz="1200" b="1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and </a:t>
            </a:r>
          </a:p>
        </p:txBody>
      </p:sp>
    </p:spTree>
    <p:extLst>
      <p:ext uri="{BB962C8B-B14F-4D97-AF65-F5344CB8AC3E}">
        <p14:creationId xmlns:p14="http://schemas.microsoft.com/office/powerpoint/2010/main" val="5736077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48879-DF87-9043-8FE5-6091551CAA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Show that the data looks like</a:t>
            </a:r>
          </a:p>
        </p:txBody>
      </p:sp>
    </p:spTree>
    <p:extLst>
      <p:ext uri="{BB962C8B-B14F-4D97-AF65-F5344CB8AC3E}">
        <p14:creationId xmlns:p14="http://schemas.microsoft.com/office/powerpoint/2010/main" val="32421261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6EC770-D9D8-754F-8E48-CAF33001B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9221" y="33212"/>
            <a:ext cx="8774229" cy="1110749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chemeClr val="accent5"/>
                </a:solidFill>
              </a:rPr>
              <a:t>visualise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4365"/>
            <a:ext cx="10515600" cy="4712597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Explore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How can we properly </a:t>
            </a:r>
            <a:r>
              <a:rPr lang="en-US" i="1" dirty="0"/>
              <a:t>see </a:t>
            </a:r>
            <a:r>
              <a:rPr lang="en-US" dirty="0"/>
              <a:t>our data?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We need: </a:t>
            </a:r>
          </a:p>
          <a:p>
            <a:r>
              <a:rPr lang="en-US" dirty="0"/>
              <a:t>Data 		</a:t>
            </a:r>
            <a:r>
              <a:rPr lang="en-US" i="1" dirty="0"/>
              <a:t>(the data to be mapped)</a:t>
            </a:r>
            <a:endParaRPr lang="en-US" dirty="0"/>
          </a:p>
          <a:p>
            <a:r>
              <a:rPr lang="en-US" dirty="0"/>
              <a:t>Aesthetics 	</a:t>
            </a:r>
            <a:r>
              <a:rPr lang="en-US" i="1" dirty="0"/>
              <a:t>(variables in the data to be mapped)</a:t>
            </a:r>
          </a:p>
          <a:p>
            <a:r>
              <a:rPr lang="en-US" dirty="0" err="1"/>
              <a:t>Geoms</a:t>
            </a:r>
            <a:r>
              <a:rPr lang="en-US" dirty="0"/>
              <a:t> 		</a:t>
            </a:r>
            <a:r>
              <a:rPr lang="en-US" i="1" dirty="0"/>
              <a:t>(how to map the things)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E09F58-EEB5-4B49-8ED7-0EDBDFCEFA53}"/>
              </a:ext>
            </a:extLst>
          </p:cNvPr>
          <p:cNvSpPr/>
          <p:nvPr/>
        </p:nvSpPr>
        <p:spPr>
          <a:xfrm>
            <a:off x="838200" y="353617"/>
            <a:ext cx="1151021" cy="46994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9DF63E-C52C-514E-8591-704629CB3926}"/>
              </a:ext>
            </a:extLst>
          </p:cNvPr>
          <p:cNvSpPr txBox="1"/>
          <p:nvPr/>
        </p:nvSpPr>
        <p:spPr>
          <a:xfrm>
            <a:off x="11847587" y="-52889"/>
            <a:ext cx="449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Consolas" panose="020B0609020204030204" pitchFamily="49" charset="0"/>
                <a:cs typeface="Consolas" panose="020B0609020204030204" pitchFamily="49" charset="0"/>
              </a:rPr>
              <a:t>code line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A8F3650-F354-D648-9B18-0DDE84853EC5}"/>
              </a:ext>
            </a:extLst>
          </p:cNvPr>
          <p:cNvCxnSpPr>
            <a:cxnSpLocks/>
          </p:cNvCxnSpPr>
          <p:nvPr/>
        </p:nvCxnSpPr>
        <p:spPr>
          <a:xfrm flipH="1">
            <a:off x="12056266" y="4153823"/>
            <a:ext cx="1" cy="623354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1C03078-AABD-3D4F-8B1F-4A71F2B1C9F9}"/>
              </a:ext>
            </a:extLst>
          </p:cNvPr>
          <p:cNvSpPr txBox="1"/>
          <p:nvPr/>
        </p:nvSpPr>
        <p:spPr>
          <a:xfrm>
            <a:off x="11938501" y="3986841"/>
            <a:ext cx="235528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1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81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08C4AB3-730B-F741-A20B-17B933D2F555}"/>
              </a:ext>
            </a:extLst>
          </p:cNvPr>
          <p:cNvGrpSpPr/>
          <p:nvPr/>
        </p:nvGrpSpPr>
        <p:grpSpPr>
          <a:xfrm>
            <a:off x="11737537" y="-6610"/>
            <a:ext cx="183104" cy="6864610"/>
            <a:chOff x="11717909" y="-6610"/>
            <a:chExt cx="183104" cy="686461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12E31BD-7776-5D41-BD6A-AE16F2E374CA}"/>
                </a:ext>
              </a:extLst>
            </p:cNvPr>
            <p:cNvSpPr/>
            <p:nvPr/>
          </p:nvSpPr>
          <p:spPr>
            <a:xfrm>
              <a:off x="11717909" y="-6610"/>
              <a:ext cx="182543" cy="2338993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7D7A89D-2B0C-4048-B65C-60312997E453}"/>
                </a:ext>
              </a:extLst>
            </p:cNvPr>
            <p:cNvSpPr/>
            <p:nvPr/>
          </p:nvSpPr>
          <p:spPr>
            <a:xfrm>
              <a:off x="11717910" y="2305879"/>
              <a:ext cx="182542" cy="147099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87F7DAC-443C-224E-BCBB-6212469FC541}"/>
                </a:ext>
              </a:extLst>
            </p:cNvPr>
            <p:cNvSpPr/>
            <p:nvPr/>
          </p:nvSpPr>
          <p:spPr>
            <a:xfrm>
              <a:off x="11718471" y="3776870"/>
              <a:ext cx="182542" cy="1470991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D87E2C7-263A-8342-AB2B-A8FB61420454}"/>
                </a:ext>
              </a:extLst>
            </p:cNvPr>
            <p:cNvSpPr/>
            <p:nvPr/>
          </p:nvSpPr>
          <p:spPr>
            <a:xfrm>
              <a:off x="11717909" y="5221358"/>
              <a:ext cx="180866" cy="924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DA5AF0D-DA39-3641-87F8-8558A3D5B44E}"/>
                </a:ext>
              </a:extLst>
            </p:cNvPr>
            <p:cNvSpPr/>
            <p:nvPr/>
          </p:nvSpPr>
          <p:spPr>
            <a:xfrm>
              <a:off x="11717909" y="6095632"/>
              <a:ext cx="180866" cy="7623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826767C6-78FE-FC48-998E-C69D3A2C22D8}"/>
              </a:ext>
            </a:extLst>
          </p:cNvPr>
          <p:cNvSpPr txBox="1"/>
          <p:nvPr/>
        </p:nvSpPr>
        <p:spPr>
          <a:xfrm>
            <a:off x="11938501" y="4779122"/>
            <a:ext cx="235528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1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161</a:t>
            </a:r>
          </a:p>
        </p:txBody>
      </p:sp>
    </p:spTree>
    <p:extLst>
      <p:ext uri="{BB962C8B-B14F-4D97-AF65-F5344CB8AC3E}">
        <p14:creationId xmlns:p14="http://schemas.microsoft.com/office/powerpoint/2010/main" val="25393168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6EC770-D9D8-754F-8E48-CAF33001B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9221" y="33212"/>
            <a:ext cx="8774229" cy="1110749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chemeClr val="accent5"/>
                </a:solidFill>
              </a:rPr>
              <a:t>visualise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4365"/>
            <a:ext cx="10515600" cy="504001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/>
              <a:t>Explore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We can use ggplot’s framework to make a visualisation.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Take data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Start ggplot and tell it what you want to map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Map those things with a geom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E09F58-EEB5-4B49-8ED7-0EDBDFCEFA53}"/>
              </a:ext>
            </a:extLst>
          </p:cNvPr>
          <p:cNvSpPr/>
          <p:nvPr/>
        </p:nvSpPr>
        <p:spPr>
          <a:xfrm>
            <a:off x="838200" y="353617"/>
            <a:ext cx="1151021" cy="46994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9DF63E-C52C-514E-8591-704629CB3926}"/>
              </a:ext>
            </a:extLst>
          </p:cNvPr>
          <p:cNvSpPr txBox="1"/>
          <p:nvPr/>
        </p:nvSpPr>
        <p:spPr>
          <a:xfrm>
            <a:off x="11847587" y="-52889"/>
            <a:ext cx="449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Consolas" panose="020B0609020204030204" pitchFamily="49" charset="0"/>
                <a:cs typeface="Consolas" panose="020B0609020204030204" pitchFamily="49" charset="0"/>
              </a:rPr>
              <a:t>code line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A8F3650-F354-D648-9B18-0DDE84853EC5}"/>
              </a:ext>
            </a:extLst>
          </p:cNvPr>
          <p:cNvCxnSpPr>
            <a:cxnSpLocks/>
          </p:cNvCxnSpPr>
          <p:nvPr/>
        </p:nvCxnSpPr>
        <p:spPr>
          <a:xfrm flipH="1">
            <a:off x="12056266" y="4153823"/>
            <a:ext cx="1" cy="623354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1C03078-AABD-3D4F-8B1F-4A71F2B1C9F9}"/>
              </a:ext>
            </a:extLst>
          </p:cNvPr>
          <p:cNvSpPr txBox="1"/>
          <p:nvPr/>
        </p:nvSpPr>
        <p:spPr>
          <a:xfrm>
            <a:off x="11938501" y="3986841"/>
            <a:ext cx="235528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1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81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08C4AB3-730B-F741-A20B-17B933D2F555}"/>
              </a:ext>
            </a:extLst>
          </p:cNvPr>
          <p:cNvGrpSpPr/>
          <p:nvPr/>
        </p:nvGrpSpPr>
        <p:grpSpPr>
          <a:xfrm>
            <a:off x="11737537" y="-6610"/>
            <a:ext cx="183104" cy="6864610"/>
            <a:chOff x="11717909" y="-6610"/>
            <a:chExt cx="183104" cy="686461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12E31BD-7776-5D41-BD6A-AE16F2E374CA}"/>
                </a:ext>
              </a:extLst>
            </p:cNvPr>
            <p:cNvSpPr/>
            <p:nvPr/>
          </p:nvSpPr>
          <p:spPr>
            <a:xfrm>
              <a:off x="11717909" y="-6610"/>
              <a:ext cx="182543" cy="2338993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7D7A89D-2B0C-4048-B65C-60312997E453}"/>
                </a:ext>
              </a:extLst>
            </p:cNvPr>
            <p:cNvSpPr/>
            <p:nvPr/>
          </p:nvSpPr>
          <p:spPr>
            <a:xfrm>
              <a:off x="11717910" y="2305879"/>
              <a:ext cx="182542" cy="147099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87F7DAC-443C-224E-BCBB-6212469FC541}"/>
                </a:ext>
              </a:extLst>
            </p:cNvPr>
            <p:cNvSpPr/>
            <p:nvPr/>
          </p:nvSpPr>
          <p:spPr>
            <a:xfrm>
              <a:off x="11718471" y="3776870"/>
              <a:ext cx="182542" cy="1470991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D87E2C7-263A-8342-AB2B-A8FB61420454}"/>
                </a:ext>
              </a:extLst>
            </p:cNvPr>
            <p:cNvSpPr/>
            <p:nvPr/>
          </p:nvSpPr>
          <p:spPr>
            <a:xfrm>
              <a:off x="11717909" y="5221358"/>
              <a:ext cx="180866" cy="924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DA5AF0D-DA39-3641-87F8-8558A3D5B44E}"/>
                </a:ext>
              </a:extLst>
            </p:cNvPr>
            <p:cNvSpPr/>
            <p:nvPr/>
          </p:nvSpPr>
          <p:spPr>
            <a:xfrm>
              <a:off x="11717909" y="6095632"/>
              <a:ext cx="180866" cy="7623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826767C6-78FE-FC48-998E-C69D3A2C22D8}"/>
              </a:ext>
            </a:extLst>
          </p:cNvPr>
          <p:cNvSpPr txBox="1"/>
          <p:nvPr/>
        </p:nvSpPr>
        <p:spPr>
          <a:xfrm>
            <a:off x="11938501" y="4779122"/>
            <a:ext cx="235528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1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161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C85A6D-22F3-5846-A603-A884F658C9C8}"/>
              </a:ext>
            </a:extLst>
          </p:cNvPr>
          <p:cNvSpPr/>
          <p:nvPr/>
        </p:nvSpPr>
        <p:spPr>
          <a:xfrm>
            <a:off x="901243" y="3794714"/>
            <a:ext cx="10610850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lvl="1"/>
            <a:r>
              <a:rPr lang="en-AU" sz="2400" dirty="0">
                <a:latin typeface="Consolas" panose="020B0609020204030204" pitchFamily="49" charset="0"/>
                <a:cs typeface="Consolas" panose="020B0609020204030204" pitchFamily="49" charset="0"/>
              </a:rPr>
              <a:t>gapminder %&gt;%</a:t>
            </a:r>
            <a:endParaRPr lang="en-AU" sz="24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3257A4A-BDC3-8640-92AA-91C8B129C93A}"/>
              </a:ext>
            </a:extLst>
          </p:cNvPr>
          <p:cNvSpPr/>
          <p:nvPr/>
        </p:nvSpPr>
        <p:spPr>
          <a:xfrm>
            <a:off x="968956" y="4814041"/>
            <a:ext cx="10610850" cy="8309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lvl="1"/>
            <a:r>
              <a:rPr lang="en-AU" sz="2400" dirty="0">
                <a:latin typeface="Consolas" panose="020B0609020204030204" pitchFamily="49" charset="0"/>
                <a:cs typeface="Consolas" panose="020B0609020204030204" pitchFamily="49" charset="0"/>
              </a:rPr>
              <a:t>ggplot(aes(x = lifeExp,</a:t>
            </a:r>
          </a:p>
          <a:p>
            <a:pPr lvl="1"/>
            <a:r>
              <a:rPr lang="en-AU" sz="2400" dirty="0">
                <a:latin typeface="Consolas" panose="020B0609020204030204" pitchFamily="49" charset="0"/>
                <a:cs typeface="Consolas" panose="020B0609020204030204" pitchFamily="49" charset="0"/>
              </a:rPr>
              <a:t>           y = gdp)) + </a:t>
            </a:r>
            <a:endParaRPr lang="en-AU" sz="24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78CBBA8-56A4-A341-BE01-80B9ED7FCC88}"/>
              </a:ext>
            </a:extLst>
          </p:cNvPr>
          <p:cNvSpPr/>
          <p:nvPr/>
        </p:nvSpPr>
        <p:spPr>
          <a:xfrm>
            <a:off x="968956" y="6209905"/>
            <a:ext cx="10610850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lvl="1"/>
            <a:r>
              <a:rPr lang="en-AU" sz="2400" dirty="0">
                <a:latin typeface="Consolas" panose="020B0609020204030204" pitchFamily="49" charset="0"/>
                <a:cs typeface="Consolas" panose="020B0609020204030204" pitchFamily="49" charset="0"/>
              </a:rPr>
              <a:t>geom_point()</a:t>
            </a:r>
          </a:p>
        </p:txBody>
      </p:sp>
    </p:spTree>
    <p:extLst>
      <p:ext uri="{BB962C8B-B14F-4D97-AF65-F5344CB8AC3E}">
        <p14:creationId xmlns:p14="http://schemas.microsoft.com/office/powerpoint/2010/main" val="32105326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7E2F83C-1841-C249-BEB7-3AB9C3D33E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249" y="839470"/>
            <a:ext cx="6681627" cy="5179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3943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6EC770-D9D8-754F-8E48-CAF33001B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9221" y="33212"/>
            <a:ext cx="8774229" cy="1110749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preamble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50021"/>
            <a:ext cx="10515600" cy="4712597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‘Coding’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400" dirty="0"/>
              <a:t>If you have ever used Excel, you are a coder.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You have used functions to create output. You have written code. 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And we can greatly enhance the things we can do by using R.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E09F58-EEB5-4B49-8ED7-0EDBDFCEFA53}"/>
              </a:ext>
            </a:extLst>
          </p:cNvPr>
          <p:cNvSpPr/>
          <p:nvPr/>
        </p:nvSpPr>
        <p:spPr>
          <a:xfrm>
            <a:off x="838200" y="353617"/>
            <a:ext cx="1151021" cy="4699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07515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6EC770-D9D8-754F-8E48-CAF33001B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9221" y="33212"/>
            <a:ext cx="8774229" cy="1110749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chemeClr val="accent5"/>
                </a:solidFill>
              </a:rPr>
              <a:t>visualise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4365"/>
            <a:ext cx="10515600" cy="4712597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Explore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Really </a:t>
            </a:r>
            <a:r>
              <a:rPr lang="en-US" i="1" dirty="0"/>
              <a:t>look</a:t>
            </a:r>
            <a:r>
              <a:rPr lang="en-US" dirty="0"/>
              <a:t> at the data</a:t>
            </a:r>
          </a:p>
          <a:p>
            <a:pPr marL="0" indent="0">
              <a:buNone/>
            </a:pPr>
            <a:r>
              <a:rPr lang="en-US" dirty="0"/>
              <a:t>	What are you working with?</a:t>
            </a:r>
          </a:p>
          <a:p>
            <a:pPr marL="0" indent="0">
              <a:buNone/>
            </a:pPr>
            <a:r>
              <a:rPr lang="en-US" dirty="0"/>
              <a:t>	What seems </a:t>
            </a:r>
            <a:r>
              <a:rPr lang="en-US" i="1" dirty="0"/>
              <a:t>off</a:t>
            </a:r>
            <a:r>
              <a:rPr lang="en-US" dirty="0"/>
              <a:t>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E09F58-EEB5-4B49-8ED7-0EDBDFCEFA53}"/>
              </a:ext>
            </a:extLst>
          </p:cNvPr>
          <p:cNvSpPr/>
          <p:nvPr/>
        </p:nvSpPr>
        <p:spPr>
          <a:xfrm>
            <a:off x="838200" y="353617"/>
            <a:ext cx="1151021" cy="46994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9DF63E-C52C-514E-8591-704629CB3926}"/>
              </a:ext>
            </a:extLst>
          </p:cNvPr>
          <p:cNvSpPr txBox="1"/>
          <p:nvPr/>
        </p:nvSpPr>
        <p:spPr>
          <a:xfrm>
            <a:off x="11847587" y="-52889"/>
            <a:ext cx="449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Consolas" panose="020B0609020204030204" pitchFamily="49" charset="0"/>
                <a:cs typeface="Consolas" panose="020B0609020204030204" pitchFamily="49" charset="0"/>
              </a:rPr>
              <a:t>code line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A8F3650-F354-D648-9B18-0DDE84853EC5}"/>
              </a:ext>
            </a:extLst>
          </p:cNvPr>
          <p:cNvCxnSpPr>
            <a:cxnSpLocks/>
          </p:cNvCxnSpPr>
          <p:nvPr/>
        </p:nvCxnSpPr>
        <p:spPr>
          <a:xfrm flipH="1">
            <a:off x="12056266" y="4153823"/>
            <a:ext cx="1" cy="623354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1C03078-AABD-3D4F-8B1F-4A71F2B1C9F9}"/>
              </a:ext>
            </a:extLst>
          </p:cNvPr>
          <p:cNvSpPr txBox="1"/>
          <p:nvPr/>
        </p:nvSpPr>
        <p:spPr>
          <a:xfrm>
            <a:off x="11938501" y="3986841"/>
            <a:ext cx="235528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1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81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08C4AB3-730B-F741-A20B-17B933D2F555}"/>
              </a:ext>
            </a:extLst>
          </p:cNvPr>
          <p:cNvGrpSpPr/>
          <p:nvPr/>
        </p:nvGrpSpPr>
        <p:grpSpPr>
          <a:xfrm>
            <a:off x="11737537" y="-6610"/>
            <a:ext cx="183104" cy="6864610"/>
            <a:chOff x="11717909" y="-6610"/>
            <a:chExt cx="183104" cy="686461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12E31BD-7776-5D41-BD6A-AE16F2E374CA}"/>
                </a:ext>
              </a:extLst>
            </p:cNvPr>
            <p:cNvSpPr/>
            <p:nvPr/>
          </p:nvSpPr>
          <p:spPr>
            <a:xfrm>
              <a:off x="11717909" y="-6610"/>
              <a:ext cx="182543" cy="2338993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7D7A89D-2B0C-4048-B65C-60312997E453}"/>
                </a:ext>
              </a:extLst>
            </p:cNvPr>
            <p:cNvSpPr/>
            <p:nvPr/>
          </p:nvSpPr>
          <p:spPr>
            <a:xfrm>
              <a:off x="11717910" y="2305879"/>
              <a:ext cx="182542" cy="147099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87F7DAC-443C-224E-BCBB-6212469FC541}"/>
                </a:ext>
              </a:extLst>
            </p:cNvPr>
            <p:cNvSpPr/>
            <p:nvPr/>
          </p:nvSpPr>
          <p:spPr>
            <a:xfrm>
              <a:off x="11718471" y="3776870"/>
              <a:ext cx="182542" cy="1470991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D87E2C7-263A-8342-AB2B-A8FB61420454}"/>
                </a:ext>
              </a:extLst>
            </p:cNvPr>
            <p:cNvSpPr/>
            <p:nvPr/>
          </p:nvSpPr>
          <p:spPr>
            <a:xfrm>
              <a:off x="11717909" y="5221358"/>
              <a:ext cx="180866" cy="924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DA5AF0D-DA39-3641-87F8-8558A3D5B44E}"/>
                </a:ext>
              </a:extLst>
            </p:cNvPr>
            <p:cNvSpPr/>
            <p:nvPr/>
          </p:nvSpPr>
          <p:spPr>
            <a:xfrm>
              <a:off x="11717909" y="6095632"/>
              <a:ext cx="180866" cy="7623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826767C6-78FE-FC48-998E-C69D3A2C22D8}"/>
              </a:ext>
            </a:extLst>
          </p:cNvPr>
          <p:cNvSpPr txBox="1"/>
          <p:nvPr/>
        </p:nvSpPr>
        <p:spPr>
          <a:xfrm>
            <a:off x="11938501" y="4779122"/>
            <a:ext cx="235528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1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161</a:t>
            </a:r>
          </a:p>
        </p:txBody>
      </p:sp>
    </p:spTree>
    <p:extLst>
      <p:ext uri="{BB962C8B-B14F-4D97-AF65-F5344CB8AC3E}">
        <p14:creationId xmlns:p14="http://schemas.microsoft.com/office/powerpoint/2010/main" val="22931554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4366"/>
            <a:ext cx="10515600" cy="185940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We want to 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rename</a:t>
            </a:r>
            <a:r>
              <a:rPr lang="en-US" dirty="0"/>
              <a:t> the variable </a:t>
            </a:r>
            <a:r>
              <a:rPr lang="en-US" u="sng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score</a:t>
            </a:r>
            <a:r>
              <a:rPr lang="en-US" dirty="0"/>
              <a:t> to </a:t>
            </a:r>
            <a:r>
              <a:rPr lang="en-US" u="sng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school_score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We can do this with the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tidyverse</a:t>
            </a:r>
            <a:r>
              <a:rPr lang="en-US" dirty="0"/>
              <a:t> function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rename</a:t>
            </a:r>
            <a:r>
              <a:rPr lang="en-US" dirty="0"/>
              <a:t>: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17A5A6C-BE45-8E41-A2B2-61E93DDA3254}"/>
              </a:ext>
            </a:extLst>
          </p:cNvPr>
          <p:cNvSpPr txBox="1">
            <a:spLocks/>
          </p:cNvSpPr>
          <p:nvPr/>
        </p:nvSpPr>
        <p:spPr>
          <a:xfrm>
            <a:off x="2310626" y="3794985"/>
            <a:ext cx="8400384" cy="9151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			   rename(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state_scores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		   	          </a:t>
            </a:r>
            <a:r>
              <a:rPr lang="en-US" sz="2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school_score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score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955EA3C-A9B9-1F4A-942E-C711EC58BDE9}"/>
              </a:ext>
            </a:extLst>
          </p:cNvPr>
          <p:cNvSpPr txBox="1"/>
          <p:nvPr/>
        </p:nvSpPr>
        <p:spPr>
          <a:xfrm>
            <a:off x="838200" y="6299200"/>
            <a:ext cx="10350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 err="1"/>
              <a:t>pws</a:t>
            </a:r>
            <a:r>
              <a:rPr lang="en-US" sz="1600" i="1" dirty="0"/>
              <a:t>: take the dataset </a:t>
            </a:r>
            <a:r>
              <a:rPr lang="en-US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state_scores</a:t>
            </a:r>
            <a:r>
              <a:rPr lang="en-US" sz="1600" i="1" dirty="0"/>
              <a:t> and rename the variable </a:t>
            </a:r>
            <a:r>
              <a:rPr lang="en-US" sz="1600" i="1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score</a:t>
            </a:r>
            <a:r>
              <a:rPr lang="en-US" sz="1600" i="1" dirty="0"/>
              <a:t> as </a:t>
            </a:r>
            <a:r>
              <a:rPr lang="en-US" sz="1600" i="1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school_score</a:t>
            </a:r>
            <a:r>
              <a:rPr lang="en-US" sz="1600" i="1" dirty="0"/>
              <a:t>. </a:t>
            </a:r>
            <a:br>
              <a:rPr lang="en-US" sz="1600" i="1" dirty="0"/>
            </a:br>
            <a:r>
              <a:rPr lang="en-US" sz="1600" i="1" dirty="0"/>
              <a:t>Assign (</a:t>
            </a:r>
            <a:r>
              <a:rPr lang="en-US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r>
              <a:rPr lang="en-US" sz="1600" i="1" dirty="0"/>
              <a:t>) this new dataset to be the new </a:t>
            </a:r>
            <a:r>
              <a:rPr lang="en-US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state_scores</a:t>
            </a:r>
            <a:r>
              <a:rPr lang="en-US" sz="1600" i="1" dirty="0">
                <a:cs typeface="Consolas" panose="020B0609020204030204" pitchFamily="49" charset="0"/>
              </a:rPr>
              <a:t> dataset.</a:t>
            </a:r>
            <a:endParaRPr lang="en-US" sz="1600" i="1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FFD84AE-59F6-3D41-B2E6-0E7B8870C4B2}"/>
              </a:ext>
            </a:extLst>
          </p:cNvPr>
          <p:cNvSpPr/>
          <p:nvPr/>
        </p:nvSpPr>
        <p:spPr>
          <a:xfrm>
            <a:off x="2310625" y="3731485"/>
            <a:ext cx="314220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state_scores &lt;-</a:t>
            </a:r>
            <a:endParaRPr lang="en-US" sz="2800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840F7B9-1DF6-FF47-AC9C-059A0B78E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9221" y="33212"/>
            <a:ext cx="8774229" cy="1110749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chemeClr val="accent1"/>
                </a:solidFill>
              </a:rPr>
              <a:t>learn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E841D7-3089-824D-B875-48BAE6F26BCD}"/>
              </a:ext>
            </a:extLst>
          </p:cNvPr>
          <p:cNvSpPr/>
          <p:nvPr/>
        </p:nvSpPr>
        <p:spPr>
          <a:xfrm>
            <a:off x="838200" y="257175"/>
            <a:ext cx="1151021" cy="5663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6440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1E53FEA4-1339-114E-BD8F-E650FAFF07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4365"/>
            <a:ext cx="10515600" cy="456447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Want the data to be:</a:t>
            </a:r>
          </a:p>
          <a:p>
            <a:r>
              <a:rPr lang="en-US" dirty="0"/>
              <a:t>Tidy</a:t>
            </a:r>
          </a:p>
          <a:p>
            <a:r>
              <a:rPr lang="en-US" dirty="0"/>
              <a:t>Time-series</a:t>
            </a:r>
          </a:p>
          <a:p>
            <a:r>
              <a:rPr lang="en-US" dirty="0"/>
              <a:t>Scatter-able</a:t>
            </a:r>
          </a:p>
          <a:p>
            <a:r>
              <a:rPr lang="en-US" dirty="0"/>
              <a:t>Mappable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Gapminder?</a:t>
            </a:r>
          </a:p>
          <a:p>
            <a:pPr marL="0" indent="0">
              <a:buNone/>
            </a:pPr>
            <a:r>
              <a:rPr lang="en-US" dirty="0"/>
              <a:t>ABS state-based time-series</a:t>
            </a:r>
          </a:p>
        </p:txBody>
      </p:sp>
    </p:spTree>
    <p:extLst>
      <p:ext uri="{BB962C8B-B14F-4D97-AF65-F5344CB8AC3E}">
        <p14:creationId xmlns:p14="http://schemas.microsoft.com/office/powerpoint/2010/main" val="2825269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DF53AED-F2AE-0340-A6F1-4A626F8365CF}"/>
              </a:ext>
            </a:extLst>
          </p:cNvPr>
          <p:cNvSpPr/>
          <p:nvPr/>
        </p:nvSpPr>
        <p:spPr>
          <a:xfrm>
            <a:off x="2310625" y="3731485"/>
            <a:ext cx="6503175" cy="259311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9465" y="1060329"/>
            <a:ext cx="10515600" cy="2048092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The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tidyverse</a:t>
            </a:r>
            <a:r>
              <a:rPr lang="en-US" b="1" dirty="0"/>
              <a:t> is a package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/>
              <a:t>The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tidyverse</a:t>
            </a:r>
            <a:r>
              <a:rPr lang="en-US" dirty="0"/>
              <a:t> is a collection of packages that are intuitive and consistent. 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BCB1CD5-B93D-6D48-B7ED-82C96377AD7D}"/>
              </a:ext>
            </a:extLst>
          </p:cNvPr>
          <p:cNvGrpSpPr/>
          <p:nvPr/>
        </p:nvGrpSpPr>
        <p:grpSpPr>
          <a:xfrm>
            <a:off x="2310625" y="3731485"/>
            <a:ext cx="6335404" cy="2508539"/>
            <a:chOff x="777615" y="3668423"/>
            <a:chExt cx="6335404" cy="250853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E5F8480-5FA0-A949-BB34-8A9D2058E8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29990" b="70367"/>
            <a:stretch/>
          </p:blipFill>
          <p:spPr>
            <a:xfrm>
              <a:off x="4108306" y="3742645"/>
              <a:ext cx="3004713" cy="2434317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5098BF8-6F38-A04B-B3D9-A8426CABC44F}"/>
                </a:ext>
              </a:extLst>
            </p:cNvPr>
            <p:cNvSpPr/>
            <p:nvPr/>
          </p:nvSpPr>
          <p:spPr>
            <a:xfrm>
              <a:off x="777615" y="3668423"/>
              <a:ext cx="3142207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state_scores &lt;-</a:t>
              </a:r>
              <a:endParaRPr lang="en-US" sz="2800" dirty="0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B510E005-D11D-3548-9B2A-D3FB854AC52C}"/>
              </a:ext>
            </a:extLst>
          </p:cNvPr>
          <p:cNvSpPr txBox="1"/>
          <p:nvPr/>
        </p:nvSpPr>
        <p:spPr>
          <a:xfrm>
            <a:off x="838200" y="6413500"/>
            <a:ext cx="10350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/>
              <a:t>plain-word syntax [</a:t>
            </a:r>
            <a:r>
              <a:rPr lang="en-US" sz="1600" i="1" dirty="0" err="1"/>
              <a:t>pws</a:t>
            </a:r>
            <a:r>
              <a:rPr lang="en-US" sz="1600" i="1" dirty="0"/>
              <a:t>]: the left-hand side (</a:t>
            </a:r>
            <a:r>
              <a:rPr lang="en-US" sz="1600" i="1" dirty="0" err="1"/>
              <a:t>state_scores</a:t>
            </a:r>
            <a:r>
              <a:rPr lang="en-US" sz="1600" i="1" dirty="0"/>
              <a:t>) is defined as (assigned) the dataset.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BBAE3292-9864-1442-8A51-BF10FD0AA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9221" y="33212"/>
            <a:ext cx="8774229" cy="1110749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chemeClr val="accent1"/>
                </a:solidFill>
              </a:rPr>
              <a:t>learn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E31508E-493F-484C-8BA2-03AED09AAC68}"/>
              </a:ext>
            </a:extLst>
          </p:cNvPr>
          <p:cNvSpPr/>
          <p:nvPr/>
        </p:nvSpPr>
        <p:spPr>
          <a:xfrm>
            <a:off x="838200" y="257175"/>
            <a:ext cx="1151021" cy="5663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3672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1BAF87E6-2478-3342-B2F4-420719BE203C}"/>
              </a:ext>
            </a:extLst>
          </p:cNvPr>
          <p:cNvSpPr/>
          <p:nvPr/>
        </p:nvSpPr>
        <p:spPr>
          <a:xfrm>
            <a:off x="1701800" y="3323772"/>
            <a:ext cx="82686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names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b="1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state_scores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sz="2800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[3]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&lt;- </a:t>
            </a:r>
            <a:r>
              <a:rPr lang="en-US" sz="2800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“state_schools”</a:t>
            </a:r>
            <a:endParaRPr lang="en-US" sz="2800" b="1" dirty="0">
              <a:solidFill>
                <a:schemeClr val="accent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6EC770-D9D8-754F-8E48-CAF33001B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9221" y="33212"/>
            <a:ext cx="8774229" cy="1110749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preamble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4366"/>
            <a:ext cx="10515600" cy="185940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There are different ways to do the same thing! If we wanted to avoid tidyverse and instead use base R, we could: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E09F58-EEB5-4B49-8ED7-0EDBDFCEFA53}"/>
              </a:ext>
            </a:extLst>
          </p:cNvPr>
          <p:cNvSpPr/>
          <p:nvPr/>
        </p:nvSpPr>
        <p:spPr>
          <a:xfrm>
            <a:off x="838200" y="353617"/>
            <a:ext cx="1151021" cy="4699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97526D6-E5C8-644B-AFC2-BD87BD54C0A8}"/>
              </a:ext>
            </a:extLst>
          </p:cNvPr>
          <p:cNvSpPr/>
          <p:nvPr/>
        </p:nvSpPr>
        <p:spPr>
          <a:xfrm>
            <a:off x="482602" y="4218581"/>
            <a:ext cx="1170939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ie:</a:t>
            </a:r>
            <a:r>
              <a:rPr lang="en-US" sz="2400" dirty="0"/>
              <a:t> take the </a:t>
            </a:r>
            <a:r>
              <a:rPr lang="en-US" sz="2400" b="1" dirty="0">
                <a:solidFill>
                  <a:schemeClr val="accent5"/>
                </a:solidFill>
              </a:rPr>
              <a:t>third element</a:t>
            </a:r>
            <a:r>
              <a:rPr lang="en-US" sz="2400" dirty="0"/>
              <a:t> of the </a:t>
            </a:r>
            <a:r>
              <a:rPr lang="en-US" sz="2400" b="1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names</a:t>
            </a:r>
            <a:r>
              <a:rPr lang="en-US" sz="2400" dirty="0"/>
              <a:t> character-vector for the dataset </a:t>
            </a:r>
            <a:r>
              <a:rPr lang="en-US" sz="2400" b="1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state_scores</a:t>
            </a:r>
            <a:r>
              <a:rPr lang="en-US" sz="2400" dirty="0"/>
              <a:t> and replace it with </a:t>
            </a:r>
            <a:r>
              <a:rPr lang="en-US" sz="2400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“state_schools”</a:t>
            </a:r>
            <a:r>
              <a:rPr lang="en-US" sz="2400" dirty="0"/>
              <a:t>.</a:t>
            </a:r>
          </a:p>
          <a:p>
            <a:endParaRPr lang="en-US" sz="2400" dirty="0"/>
          </a:p>
          <a:p>
            <a:r>
              <a:rPr lang="en-US" sz="2400" dirty="0"/>
              <a:t>But: it’s hard to read and hard to interpret. </a:t>
            </a:r>
          </a:p>
          <a:p>
            <a:r>
              <a:rPr lang="en-US" sz="2400" dirty="0"/>
              <a:t>And it’s easy to mess up </a:t>
            </a:r>
            <a:r>
              <a:rPr lang="en-US" sz="1600" dirty="0"/>
              <a:t>(what if the name we wanted to replace wasn’t the third, but the fourth?)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297411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6EC770-D9D8-754F-8E48-CAF33001B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9221" y="33212"/>
            <a:ext cx="8774229" cy="1110749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preamble</a:t>
            </a:r>
            <a:r>
              <a:rPr lang="en-US" sz="5400" dirty="0">
                <a:solidFill>
                  <a:prstClr val="black">
                    <a:lumMod val="50000"/>
                    <a:lumOff val="50000"/>
                  </a:prstClr>
                </a:solidFill>
              </a:rPr>
              <a:t> </a:t>
            </a:r>
            <a:r>
              <a:rPr lang="en-US" sz="2000" dirty="0">
                <a:solidFill>
                  <a:prstClr val="black">
                    <a:lumMod val="50000"/>
                    <a:lumOff val="50000"/>
                  </a:prstClr>
                </a:solidFill>
              </a:rPr>
              <a:t>is almost over</a:t>
            </a:r>
            <a:endParaRPr lang="en-US" sz="5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4365"/>
            <a:ext cx="10515600" cy="4712597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‘Piping’ data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/>
              <a:t>….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E09F58-EEB5-4B49-8ED7-0EDBDFCEFA53}"/>
              </a:ext>
            </a:extLst>
          </p:cNvPr>
          <p:cNvSpPr/>
          <p:nvPr/>
        </p:nvSpPr>
        <p:spPr>
          <a:xfrm>
            <a:off x="838200" y="353617"/>
            <a:ext cx="1151021" cy="4699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5795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6EC770-D9D8-754F-8E48-CAF33001B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9221" y="33212"/>
            <a:ext cx="10219712" cy="1110749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preamble 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is over!</a:t>
            </a:r>
            <a:endParaRPr lang="en-US" sz="4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4365"/>
            <a:ext cx="10515600" cy="471259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We have installed R and R Studio.</a:t>
            </a:r>
          </a:p>
          <a:p>
            <a:pPr marL="0" indent="0">
              <a:buNone/>
            </a:pPr>
            <a:r>
              <a:rPr lang="en-US" dirty="0"/>
              <a:t>We have installed packages.</a:t>
            </a:r>
          </a:p>
          <a:p>
            <a:pPr marL="0" indent="0">
              <a:buNone/>
            </a:pPr>
            <a:r>
              <a:rPr lang="en-US" dirty="0"/>
              <a:t>We assign things with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r>
              <a:rPr lang="en-US" dirty="0"/>
              <a:t>.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/>
              <a:t>We can ‘pipe’ things with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%&gt;%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Now we can move onto </a:t>
            </a:r>
            <a:r>
              <a:rPr lang="en-US" i="1" dirty="0"/>
              <a:t>interesting things</a:t>
            </a:r>
            <a:r>
              <a:rPr lang="en-US" dirty="0"/>
              <a:t>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E09F58-EEB5-4B49-8ED7-0EDBDFCEFA53}"/>
              </a:ext>
            </a:extLst>
          </p:cNvPr>
          <p:cNvSpPr/>
          <p:nvPr/>
        </p:nvSpPr>
        <p:spPr>
          <a:xfrm>
            <a:off x="838200" y="353617"/>
            <a:ext cx="1151021" cy="4699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298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6EC770-D9D8-754F-8E48-CAF33001B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9221" y="33212"/>
            <a:ext cx="8774229" cy="1110749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chemeClr val="accent6"/>
                </a:solidFill>
              </a:rPr>
              <a:t>read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4365"/>
            <a:ext cx="10515600" cy="471259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Get your data into R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Can be the biggest hassle</a:t>
            </a:r>
          </a:p>
          <a:p>
            <a:pPr marL="457200" lvl="1" indent="0">
              <a:buNone/>
            </a:pPr>
            <a:r>
              <a:rPr lang="en-US" dirty="0"/>
              <a:t>Also the least fun.</a:t>
            </a:r>
          </a:p>
          <a:p>
            <a:pPr marL="457200" lvl="1" indent="0">
              <a:buNone/>
            </a:pPr>
            <a:r>
              <a:rPr lang="en-US" dirty="0"/>
              <a:t>Annoying that it’s at the start. </a:t>
            </a:r>
          </a:p>
          <a:p>
            <a:pPr marL="457200" lvl="1" indent="0">
              <a:buNone/>
            </a:pPr>
            <a:r>
              <a:rPr lang="en-US" dirty="0"/>
              <a:t>But it is.</a:t>
            </a:r>
          </a:p>
          <a:p>
            <a:pPr marL="457200" lvl="1" indent="0">
              <a:buNone/>
            </a:pPr>
            <a:r>
              <a:rPr lang="en-US" dirty="0"/>
              <a:t>(Sorry)</a:t>
            </a:r>
          </a:p>
          <a:p>
            <a:pPr marL="457200" lvl="1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There are very handy packages to help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E09F58-EEB5-4B49-8ED7-0EDBDFCEFA53}"/>
              </a:ext>
            </a:extLst>
          </p:cNvPr>
          <p:cNvSpPr/>
          <p:nvPr/>
        </p:nvSpPr>
        <p:spPr>
          <a:xfrm>
            <a:off x="838200" y="353617"/>
            <a:ext cx="1151021" cy="46994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1ED20F-5A41-7D4D-B269-FF996C6A6A7A}"/>
              </a:ext>
            </a:extLst>
          </p:cNvPr>
          <p:cNvSpPr txBox="1"/>
          <p:nvPr/>
        </p:nvSpPr>
        <p:spPr>
          <a:xfrm>
            <a:off x="11847587" y="-52889"/>
            <a:ext cx="449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Consolas" panose="020B0609020204030204" pitchFamily="49" charset="0"/>
                <a:cs typeface="Consolas" panose="020B0609020204030204" pitchFamily="49" charset="0"/>
              </a:rPr>
              <a:t>code line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354C576-119D-7D44-B303-2931769BD171}"/>
              </a:ext>
            </a:extLst>
          </p:cNvPr>
          <p:cNvCxnSpPr>
            <a:cxnSpLocks/>
          </p:cNvCxnSpPr>
          <p:nvPr/>
        </p:nvCxnSpPr>
        <p:spPr>
          <a:xfrm flipH="1">
            <a:off x="12056266" y="520607"/>
            <a:ext cx="1" cy="623354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8F63551-CF85-2C41-A112-EC2D6D016E72}"/>
              </a:ext>
            </a:extLst>
          </p:cNvPr>
          <p:cNvSpPr txBox="1"/>
          <p:nvPr/>
        </p:nvSpPr>
        <p:spPr>
          <a:xfrm>
            <a:off x="11938501" y="353625"/>
            <a:ext cx="235528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1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16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AFD441B-73BD-A34F-B85A-09C6291CF381}"/>
              </a:ext>
            </a:extLst>
          </p:cNvPr>
          <p:cNvGrpSpPr/>
          <p:nvPr/>
        </p:nvGrpSpPr>
        <p:grpSpPr>
          <a:xfrm>
            <a:off x="11737537" y="-6610"/>
            <a:ext cx="183104" cy="6864610"/>
            <a:chOff x="11717909" y="-6610"/>
            <a:chExt cx="183104" cy="686461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3987EE7-522D-2F45-8FAF-12D682E17A87}"/>
                </a:ext>
              </a:extLst>
            </p:cNvPr>
            <p:cNvSpPr/>
            <p:nvPr/>
          </p:nvSpPr>
          <p:spPr>
            <a:xfrm>
              <a:off x="11717909" y="-6610"/>
              <a:ext cx="182543" cy="2338993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ED21BE2-01E2-F14F-BA73-DEA8B34D3997}"/>
                </a:ext>
              </a:extLst>
            </p:cNvPr>
            <p:cNvSpPr/>
            <p:nvPr/>
          </p:nvSpPr>
          <p:spPr>
            <a:xfrm>
              <a:off x="11717910" y="2305879"/>
              <a:ext cx="182542" cy="147099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EF1DF0B-DB49-F24B-B930-3EBBF3F80726}"/>
                </a:ext>
              </a:extLst>
            </p:cNvPr>
            <p:cNvSpPr/>
            <p:nvPr/>
          </p:nvSpPr>
          <p:spPr>
            <a:xfrm>
              <a:off x="11718471" y="3776870"/>
              <a:ext cx="182542" cy="1470991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4E09469-6760-E640-846A-4C25229C5CCA}"/>
                </a:ext>
              </a:extLst>
            </p:cNvPr>
            <p:cNvSpPr/>
            <p:nvPr/>
          </p:nvSpPr>
          <p:spPr>
            <a:xfrm>
              <a:off x="11717909" y="5221358"/>
              <a:ext cx="180866" cy="924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B150031-EACF-9D4C-8DE7-6EFD679EC830}"/>
                </a:ext>
              </a:extLst>
            </p:cNvPr>
            <p:cNvSpPr/>
            <p:nvPr/>
          </p:nvSpPr>
          <p:spPr>
            <a:xfrm>
              <a:off x="11717909" y="6095632"/>
              <a:ext cx="180866" cy="7623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06C2BD34-0015-2B4A-9D2E-D6B211529594}"/>
              </a:ext>
            </a:extLst>
          </p:cNvPr>
          <p:cNvSpPr txBox="1"/>
          <p:nvPr/>
        </p:nvSpPr>
        <p:spPr>
          <a:xfrm>
            <a:off x="11938501" y="1145906"/>
            <a:ext cx="235528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1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34</a:t>
            </a:r>
          </a:p>
        </p:txBody>
      </p:sp>
    </p:spTree>
    <p:extLst>
      <p:ext uri="{BB962C8B-B14F-4D97-AF65-F5344CB8AC3E}">
        <p14:creationId xmlns:p14="http://schemas.microsoft.com/office/powerpoint/2010/main" val="415709598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6EC770-D9D8-754F-8E48-CAF33001B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9221" y="33212"/>
            <a:ext cx="8774229" cy="1110749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chemeClr val="accent6"/>
                </a:solidFill>
              </a:rPr>
              <a:t>read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4365"/>
            <a:ext cx="10515600" cy="163443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We will use the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tidyverse</a:t>
            </a:r>
            <a:r>
              <a:rPr lang="en-US" dirty="0"/>
              <a:t> set of packages to read, add to and explore our data.</a:t>
            </a:r>
          </a:p>
          <a:p>
            <a:pPr marL="0" indent="0">
              <a:buNone/>
            </a:pPr>
            <a:r>
              <a:rPr lang="en-US" dirty="0"/>
              <a:t>To read a </a:t>
            </a:r>
            <a:r>
              <a:rPr lang="en-US" b="1" dirty="0"/>
              <a:t>.csv</a:t>
            </a:r>
            <a:r>
              <a:rPr lang="en-US" dirty="0"/>
              <a:t> (comma separated values) file into R: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E09F58-EEB5-4B49-8ED7-0EDBDFCEFA53}"/>
              </a:ext>
            </a:extLst>
          </p:cNvPr>
          <p:cNvSpPr/>
          <p:nvPr/>
        </p:nvSpPr>
        <p:spPr>
          <a:xfrm>
            <a:off x="838200" y="353617"/>
            <a:ext cx="1151021" cy="46994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EFF5ED5-4223-4B45-9220-B411E7ACA46A}"/>
              </a:ext>
            </a:extLst>
          </p:cNvPr>
          <p:cNvSpPr txBox="1"/>
          <p:nvPr/>
        </p:nvSpPr>
        <p:spPr>
          <a:xfrm>
            <a:off x="11847587" y="-52889"/>
            <a:ext cx="449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Consolas" panose="020B0609020204030204" pitchFamily="49" charset="0"/>
                <a:cs typeface="Consolas" panose="020B0609020204030204" pitchFamily="49" charset="0"/>
              </a:rPr>
              <a:t>code line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7B88921-2B1A-5A45-AAD3-A9FA34444408}"/>
              </a:ext>
            </a:extLst>
          </p:cNvPr>
          <p:cNvCxnSpPr>
            <a:cxnSpLocks/>
          </p:cNvCxnSpPr>
          <p:nvPr/>
        </p:nvCxnSpPr>
        <p:spPr>
          <a:xfrm flipH="1">
            <a:off x="12056266" y="1469843"/>
            <a:ext cx="1" cy="623354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6E610B72-5EC4-3345-94B3-5DD95F3D7FFD}"/>
              </a:ext>
            </a:extLst>
          </p:cNvPr>
          <p:cNvSpPr txBox="1"/>
          <p:nvPr/>
        </p:nvSpPr>
        <p:spPr>
          <a:xfrm>
            <a:off x="11938501" y="1302861"/>
            <a:ext cx="235528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1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35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F8B60A9-B884-4249-86C9-32EF120EA1D9}"/>
              </a:ext>
            </a:extLst>
          </p:cNvPr>
          <p:cNvGrpSpPr/>
          <p:nvPr/>
        </p:nvGrpSpPr>
        <p:grpSpPr>
          <a:xfrm>
            <a:off x="11737537" y="-6610"/>
            <a:ext cx="183104" cy="6864610"/>
            <a:chOff x="11717909" y="-6610"/>
            <a:chExt cx="183104" cy="6864610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A1D69C07-295E-1A47-A5BA-66B5372CFA5A}"/>
                </a:ext>
              </a:extLst>
            </p:cNvPr>
            <p:cNvSpPr/>
            <p:nvPr/>
          </p:nvSpPr>
          <p:spPr>
            <a:xfrm>
              <a:off x="11717909" y="-6610"/>
              <a:ext cx="182543" cy="2338993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1EA52C6-3D1B-7A46-AC49-965600A3C610}"/>
                </a:ext>
              </a:extLst>
            </p:cNvPr>
            <p:cNvSpPr/>
            <p:nvPr/>
          </p:nvSpPr>
          <p:spPr>
            <a:xfrm>
              <a:off x="11717910" y="2305879"/>
              <a:ext cx="182542" cy="147099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1E331B0-9F7F-464B-8310-A84B80529150}"/>
                </a:ext>
              </a:extLst>
            </p:cNvPr>
            <p:cNvSpPr/>
            <p:nvPr/>
          </p:nvSpPr>
          <p:spPr>
            <a:xfrm>
              <a:off x="11718471" y="3776870"/>
              <a:ext cx="182542" cy="1470991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C133EA2-E91E-2C49-84E5-013746649CFD}"/>
                </a:ext>
              </a:extLst>
            </p:cNvPr>
            <p:cNvSpPr/>
            <p:nvPr/>
          </p:nvSpPr>
          <p:spPr>
            <a:xfrm>
              <a:off x="11717909" y="5221358"/>
              <a:ext cx="180866" cy="924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E8D4896B-4553-E745-A2E4-37062CA75E18}"/>
                </a:ext>
              </a:extLst>
            </p:cNvPr>
            <p:cNvSpPr/>
            <p:nvPr/>
          </p:nvSpPr>
          <p:spPr>
            <a:xfrm>
              <a:off x="11717909" y="6095632"/>
              <a:ext cx="180866" cy="7623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98F30910-AF1D-A44A-9B78-9483EED8E466}"/>
              </a:ext>
            </a:extLst>
          </p:cNvPr>
          <p:cNvSpPr txBox="1"/>
          <p:nvPr/>
        </p:nvSpPr>
        <p:spPr>
          <a:xfrm>
            <a:off x="11938501" y="2095142"/>
            <a:ext cx="235528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1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44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436512BB-BB02-8B4C-B934-3860D76BC35F}"/>
              </a:ext>
            </a:extLst>
          </p:cNvPr>
          <p:cNvSpPr txBox="1">
            <a:spLocks/>
          </p:cNvSpPr>
          <p:nvPr/>
        </p:nvSpPr>
        <p:spPr>
          <a:xfrm>
            <a:off x="2310626" y="3794985"/>
            <a:ext cx="8400384" cy="70928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our_data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&lt;-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read_csv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(“data/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vet_data.csv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”)</a:t>
            </a:r>
          </a:p>
        </p:txBody>
      </p:sp>
    </p:spTree>
    <p:extLst>
      <p:ext uri="{BB962C8B-B14F-4D97-AF65-F5344CB8AC3E}">
        <p14:creationId xmlns:p14="http://schemas.microsoft.com/office/powerpoint/2010/main" val="155793516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6EC770-D9D8-754F-8E48-CAF33001B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9221" y="33212"/>
            <a:ext cx="8774229" cy="1110749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chemeClr val="accent4"/>
                </a:solidFill>
              </a:rPr>
              <a:t>manipulate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4365"/>
            <a:ext cx="10515600" cy="471259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Add and analyse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E09F58-EEB5-4B49-8ED7-0EDBDFCEFA53}"/>
              </a:ext>
            </a:extLst>
          </p:cNvPr>
          <p:cNvSpPr/>
          <p:nvPr/>
        </p:nvSpPr>
        <p:spPr>
          <a:xfrm>
            <a:off x="838200" y="353617"/>
            <a:ext cx="1151021" cy="46994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33E82-0DEB-414D-8D20-CA32B9743E63}"/>
              </a:ext>
            </a:extLst>
          </p:cNvPr>
          <p:cNvSpPr txBox="1"/>
          <p:nvPr/>
        </p:nvSpPr>
        <p:spPr>
          <a:xfrm>
            <a:off x="11847587" y="-52889"/>
            <a:ext cx="449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Consolas" panose="020B0609020204030204" pitchFamily="49" charset="0"/>
                <a:cs typeface="Consolas" panose="020B0609020204030204" pitchFamily="49" charset="0"/>
              </a:rPr>
              <a:t>code line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2F03A59-FB15-A74E-A98F-6AD93ECCDB44}"/>
              </a:ext>
            </a:extLst>
          </p:cNvPr>
          <p:cNvCxnSpPr>
            <a:cxnSpLocks/>
            <a:endCxn id="14" idx="0"/>
          </p:cNvCxnSpPr>
          <p:nvPr/>
        </p:nvCxnSpPr>
        <p:spPr>
          <a:xfrm flipH="1">
            <a:off x="12056265" y="2471327"/>
            <a:ext cx="4" cy="94025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AA336A2-5A52-B94D-A4D0-BB2F7782560B}"/>
              </a:ext>
            </a:extLst>
          </p:cNvPr>
          <p:cNvSpPr txBox="1"/>
          <p:nvPr/>
        </p:nvSpPr>
        <p:spPr>
          <a:xfrm>
            <a:off x="11938501" y="2304345"/>
            <a:ext cx="235528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100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45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EF05631-B2F2-4448-81D5-D2B703F75339}"/>
              </a:ext>
            </a:extLst>
          </p:cNvPr>
          <p:cNvGrpSpPr/>
          <p:nvPr/>
        </p:nvGrpSpPr>
        <p:grpSpPr>
          <a:xfrm>
            <a:off x="11737537" y="-6610"/>
            <a:ext cx="183104" cy="6864610"/>
            <a:chOff x="11717909" y="-6610"/>
            <a:chExt cx="183104" cy="686461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D97D0F5-B1E3-0E43-BDF2-8F96D1DD49F1}"/>
                </a:ext>
              </a:extLst>
            </p:cNvPr>
            <p:cNvSpPr/>
            <p:nvPr/>
          </p:nvSpPr>
          <p:spPr>
            <a:xfrm>
              <a:off x="11717909" y="-6610"/>
              <a:ext cx="182543" cy="2338993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BC47C8B-EB8A-D94F-8B86-2FA63EFDDB94}"/>
                </a:ext>
              </a:extLst>
            </p:cNvPr>
            <p:cNvSpPr/>
            <p:nvPr/>
          </p:nvSpPr>
          <p:spPr>
            <a:xfrm>
              <a:off x="11717910" y="2305879"/>
              <a:ext cx="182542" cy="147099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0BDD20E-E54B-6743-A79E-70720886409D}"/>
                </a:ext>
              </a:extLst>
            </p:cNvPr>
            <p:cNvSpPr/>
            <p:nvPr/>
          </p:nvSpPr>
          <p:spPr>
            <a:xfrm>
              <a:off x="11718471" y="3776870"/>
              <a:ext cx="182542" cy="1470991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B0D890C-E675-7749-9E1B-6E7F689AA48F}"/>
                </a:ext>
              </a:extLst>
            </p:cNvPr>
            <p:cNvSpPr/>
            <p:nvPr/>
          </p:nvSpPr>
          <p:spPr>
            <a:xfrm>
              <a:off x="11717909" y="5221358"/>
              <a:ext cx="180866" cy="924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CAB4A59-BC7D-6945-9A37-898FE4E93628}"/>
                </a:ext>
              </a:extLst>
            </p:cNvPr>
            <p:cNvSpPr/>
            <p:nvPr/>
          </p:nvSpPr>
          <p:spPr>
            <a:xfrm>
              <a:off x="11717909" y="6095632"/>
              <a:ext cx="180866" cy="7623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609F715E-50E5-5F4B-808A-8A9D8151A820}"/>
              </a:ext>
            </a:extLst>
          </p:cNvPr>
          <p:cNvSpPr txBox="1"/>
          <p:nvPr/>
        </p:nvSpPr>
        <p:spPr>
          <a:xfrm>
            <a:off x="11938501" y="3411586"/>
            <a:ext cx="235528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100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76</a:t>
            </a:r>
          </a:p>
        </p:txBody>
      </p:sp>
    </p:spTree>
    <p:extLst>
      <p:ext uri="{BB962C8B-B14F-4D97-AF65-F5344CB8AC3E}">
        <p14:creationId xmlns:p14="http://schemas.microsoft.com/office/powerpoint/2010/main" val="5803874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6EC770-D9D8-754F-8E48-CAF33001B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9221" y="33212"/>
            <a:ext cx="8774229" cy="1110749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preamble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50021"/>
            <a:ext cx="10515600" cy="4712597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A script-based language</a:t>
            </a:r>
          </a:p>
          <a:p>
            <a:pPr marL="0" indent="0">
              <a:buNone/>
            </a:pPr>
            <a:r>
              <a:rPr lang="en-US" sz="2400" dirty="0"/>
              <a:t>R is a script-based program. 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You write a list of instructions and R will follow it. 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This is wonderfully handy: </a:t>
            </a:r>
          </a:p>
          <a:p>
            <a:pPr marL="0" indent="0">
              <a:buNone/>
            </a:pPr>
            <a:endParaRPr lang="en-US" sz="2400" dirty="0"/>
          </a:p>
          <a:p>
            <a:pPr lvl="1"/>
            <a:r>
              <a:rPr lang="en-US" dirty="0"/>
              <a:t>everything you have told it to do, it will do;</a:t>
            </a:r>
          </a:p>
          <a:p>
            <a:pPr lvl="1"/>
            <a:r>
              <a:rPr lang="en-US" dirty="0"/>
              <a:t>you have recorded everything you have told it to do. </a:t>
            </a:r>
          </a:p>
          <a:p>
            <a:pPr lvl="1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E09F58-EEB5-4B49-8ED7-0EDBDFCEFA53}"/>
              </a:ext>
            </a:extLst>
          </p:cNvPr>
          <p:cNvSpPr/>
          <p:nvPr/>
        </p:nvSpPr>
        <p:spPr>
          <a:xfrm>
            <a:off x="838200" y="353617"/>
            <a:ext cx="1151021" cy="4699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98146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6EC770-D9D8-754F-8E48-CAF33001B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9221" y="33212"/>
            <a:ext cx="8774229" cy="1110749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chemeClr val="accent5"/>
                </a:solidFill>
              </a:rPr>
              <a:t>explore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4365"/>
            <a:ext cx="10515600" cy="471259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Really </a:t>
            </a:r>
            <a:r>
              <a:rPr lang="en-US" i="1" dirty="0"/>
              <a:t>look</a:t>
            </a:r>
            <a:r>
              <a:rPr lang="en-US" dirty="0"/>
              <a:t> at the data</a:t>
            </a:r>
          </a:p>
          <a:p>
            <a:pPr marL="0" indent="0">
              <a:buNone/>
            </a:pPr>
            <a:r>
              <a:rPr lang="en-US" dirty="0"/>
              <a:t>	What are you working with?</a:t>
            </a:r>
          </a:p>
          <a:p>
            <a:pPr marL="0" indent="0">
              <a:buNone/>
            </a:pPr>
            <a:r>
              <a:rPr lang="en-US" dirty="0"/>
              <a:t>	What seems </a:t>
            </a:r>
            <a:r>
              <a:rPr lang="en-US" i="1" dirty="0"/>
              <a:t>off</a:t>
            </a:r>
            <a:r>
              <a:rPr lang="en-US" dirty="0"/>
              <a:t>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E09F58-EEB5-4B49-8ED7-0EDBDFCEFA53}"/>
              </a:ext>
            </a:extLst>
          </p:cNvPr>
          <p:cNvSpPr/>
          <p:nvPr/>
        </p:nvSpPr>
        <p:spPr>
          <a:xfrm>
            <a:off x="838200" y="353617"/>
            <a:ext cx="1151021" cy="46994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9DF63E-C52C-514E-8591-704629CB3926}"/>
              </a:ext>
            </a:extLst>
          </p:cNvPr>
          <p:cNvSpPr txBox="1"/>
          <p:nvPr/>
        </p:nvSpPr>
        <p:spPr>
          <a:xfrm>
            <a:off x="11847587" y="-52889"/>
            <a:ext cx="449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Consolas" panose="020B0609020204030204" pitchFamily="49" charset="0"/>
                <a:cs typeface="Consolas" panose="020B0609020204030204" pitchFamily="49" charset="0"/>
              </a:rPr>
              <a:t>code line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A8F3650-F354-D648-9B18-0DDE84853EC5}"/>
              </a:ext>
            </a:extLst>
          </p:cNvPr>
          <p:cNvCxnSpPr>
            <a:cxnSpLocks/>
          </p:cNvCxnSpPr>
          <p:nvPr/>
        </p:nvCxnSpPr>
        <p:spPr>
          <a:xfrm flipH="1">
            <a:off x="12056266" y="4153823"/>
            <a:ext cx="1" cy="623354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1C03078-AABD-3D4F-8B1F-4A71F2B1C9F9}"/>
              </a:ext>
            </a:extLst>
          </p:cNvPr>
          <p:cNvSpPr txBox="1"/>
          <p:nvPr/>
        </p:nvSpPr>
        <p:spPr>
          <a:xfrm>
            <a:off x="11938501" y="3986841"/>
            <a:ext cx="235528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1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81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08C4AB3-730B-F741-A20B-17B933D2F555}"/>
              </a:ext>
            </a:extLst>
          </p:cNvPr>
          <p:cNvGrpSpPr/>
          <p:nvPr/>
        </p:nvGrpSpPr>
        <p:grpSpPr>
          <a:xfrm>
            <a:off x="11737537" y="-6610"/>
            <a:ext cx="183104" cy="6864610"/>
            <a:chOff x="11717909" y="-6610"/>
            <a:chExt cx="183104" cy="686461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12E31BD-7776-5D41-BD6A-AE16F2E374CA}"/>
                </a:ext>
              </a:extLst>
            </p:cNvPr>
            <p:cNvSpPr/>
            <p:nvPr/>
          </p:nvSpPr>
          <p:spPr>
            <a:xfrm>
              <a:off x="11717909" y="-6610"/>
              <a:ext cx="182543" cy="2338993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7D7A89D-2B0C-4048-B65C-60312997E453}"/>
                </a:ext>
              </a:extLst>
            </p:cNvPr>
            <p:cNvSpPr/>
            <p:nvPr/>
          </p:nvSpPr>
          <p:spPr>
            <a:xfrm>
              <a:off x="11717910" y="2305879"/>
              <a:ext cx="182542" cy="147099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87F7DAC-443C-224E-BCBB-6212469FC541}"/>
                </a:ext>
              </a:extLst>
            </p:cNvPr>
            <p:cNvSpPr/>
            <p:nvPr/>
          </p:nvSpPr>
          <p:spPr>
            <a:xfrm>
              <a:off x="11718471" y="3776870"/>
              <a:ext cx="182542" cy="1470991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D87E2C7-263A-8342-AB2B-A8FB61420454}"/>
                </a:ext>
              </a:extLst>
            </p:cNvPr>
            <p:cNvSpPr/>
            <p:nvPr/>
          </p:nvSpPr>
          <p:spPr>
            <a:xfrm>
              <a:off x="11717909" y="5221358"/>
              <a:ext cx="180866" cy="924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DA5AF0D-DA39-3641-87F8-8558A3D5B44E}"/>
                </a:ext>
              </a:extLst>
            </p:cNvPr>
            <p:cNvSpPr/>
            <p:nvPr/>
          </p:nvSpPr>
          <p:spPr>
            <a:xfrm>
              <a:off x="11717909" y="6095632"/>
              <a:ext cx="180866" cy="7623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826767C6-78FE-FC48-998E-C69D3A2C22D8}"/>
              </a:ext>
            </a:extLst>
          </p:cNvPr>
          <p:cNvSpPr txBox="1"/>
          <p:nvPr/>
        </p:nvSpPr>
        <p:spPr>
          <a:xfrm>
            <a:off x="11938501" y="4779122"/>
            <a:ext cx="235528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1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161</a:t>
            </a:r>
          </a:p>
        </p:txBody>
      </p:sp>
    </p:spTree>
    <p:extLst>
      <p:ext uri="{BB962C8B-B14F-4D97-AF65-F5344CB8AC3E}">
        <p14:creationId xmlns:p14="http://schemas.microsoft.com/office/powerpoint/2010/main" val="60704748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6EC770-D9D8-754F-8E48-CAF33001B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9221" y="33212"/>
            <a:ext cx="8774229" cy="1110749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chemeClr val="accent5"/>
                </a:solidFill>
              </a:rPr>
              <a:t>explore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4365"/>
            <a:ext cx="10515600" cy="471259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Explore numerically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i="1" dirty="0"/>
              <a:t>functions to do this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E09F58-EEB5-4B49-8ED7-0EDBDFCEFA53}"/>
              </a:ext>
            </a:extLst>
          </p:cNvPr>
          <p:cNvSpPr/>
          <p:nvPr/>
        </p:nvSpPr>
        <p:spPr>
          <a:xfrm>
            <a:off x="838200" y="353617"/>
            <a:ext cx="1151021" cy="46994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9DF63E-C52C-514E-8591-704629CB3926}"/>
              </a:ext>
            </a:extLst>
          </p:cNvPr>
          <p:cNvSpPr txBox="1"/>
          <p:nvPr/>
        </p:nvSpPr>
        <p:spPr>
          <a:xfrm>
            <a:off x="11847587" y="-52889"/>
            <a:ext cx="449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Consolas" panose="020B0609020204030204" pitchFamily="49" charset="0"/>
                <a:cs typeface="Consolas" panose="020B0609020204030204" pitchFamily="49" charset="0"/>
              </a:rPr>
              <a:t>code line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A8F3650-F354-D648-9B18-0DDE84853EC5}"/>
              </a:ext>
            </a:extLst>
          </p:cNvPr>
          <p:cNvCxnSpPr>
            <a:cxnSpLocks/>
          </p:cNvCxnSpPr>
          <p:nvPr/>
        </p:nvCxnSpPr>
        <p:spPr>
          <a:xfrm flipH="1">
            <a:off x="12056266" y="4153823"/>
            <a:ext cx="1" cy="623354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1C03078-AABD-3D4F-8B1F-4A71F2B1C9F9}"/>
              </a:ext>
            </a:extLst>
          </p:cNvPr>
          <p:cNvSpPr txBox="1"/>
          <p:nvPr/>
        </p:nvSpPr>
        <p:spPr>
          <a:xfrm>
            <a:off x="11938501" y="3986841"/>
            <a:ext cx="235528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1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81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08C4AB3-730B-F741-A20B-17B933D2F555}"/>
              </a:ext>
            </a:extLst>
          </p:cNvPr>
          <p:cNvGrpSpPr/>
          <p:nvPr/>
        </p:nvGrpSpPr>
        <p:grpSpPr>
          <a:xfrm>
            <a:off x="11737537" y="-6610"/>
            <a:ext cx="183104" cy="6864610"/>
            <a:chOff x="11717909" y="-6610"/>
            <a:chExt cx="183104" cy="686461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12E31BD-7776-5D41-BD6A-AE16F2E374CA}"/>
                </a:ext>
              </a:extLst>
            </p:cNvPr>
            <p:cNvSpPr/>
            <p:nvPr/>
          </p:nvSpPr>
          <p:spPr>
            <a:xfrm>
              <a:off x="11717909" y="-6610"/>
              <a:ext cx="182543" cy="2338993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7D7A89D-2B0C-4048-B65C-60312997E453}"/>
                </a:ext>
              </a:extLst>
            </p:cNvPr>
            <p:cNvSpPr/>
            <p:nvPr/>
          </p:nvSpPr>
          <p:spPr>
            <a:xfrm>
              <a:off x="11717910" y="2305879"/>
              <a:ext cx="182542" cy="147099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87F7DAC-443C-224E-BCBB-6212469FC541}"/>
                </a:ext>
              </a:extLst>
            </p:cNvPr>
            <p:cNvSpPr/>
            <p:nvPr/>
          </p:nvSpPr>
          <p:spPr>
            <a:xfrm>
              <a:off x="11718471" y="3776870"/>
              <a:ext cx="182542" cy="1470991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D87E2C7-263A-8342-AB2B-A8FB61420454}"/>
                </a:ext>
              </a:extLst>
            </p:cNvPr>
            <p:cNvSpPr/>
            <p:nvPr/>
          </p:nvSpPr>
          <p:spPr>
            <a:xfrm>
              <a:off x="11717909" y="5221358"/>
              <a:ext cx="180866" cy="924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DA5AF0D-DA39-3641-87F8-8558A3D5B44E}"/>
                </a:ext>
              </a:extLst>
            </p:cNvPr>
            <p:cNvSpPr/>
            <p:nvPr/>
          </p:nvSpPr>
          <p:spPr>
            <a:xfrm>
              <a:off x="11717909" y="6095632"/>
              <a:ext cx="180866" cy="7623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826767C6-78FE-FC48-998E-C69D3A2C22D8}"/>
              </a:ext>
            </a:extLst>
          </p:cNvPr>
          <p:cNvSpPr txBox="1"/>
          <p:nvPr/>
        </p:nvSpPr>
        <p:spPr>
          <a:xfrm>
            <a:off x="11938501" y="4779122"/>
            <a:ext cx="235528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1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161</a:t>
            </a:r>
          </a:p>
        </p:txBody>
      </p:sp>
    </p:spTree>
    <p:extLst>
      <p:ext uri="{BB962C8B-B14F-4D97-AF65-F5344CB8AC3E}">
        <p14:creationId xmlns:p14="http://schemas.microsoft.com/office/powerpoint/2010/main" val="288321908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6EC770-D9D8-754F-8E48-CAF33001B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9221" y="33212"/>
            <a:ext cx="8774229" cy="1110749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chemeClr val="accent5"/>
                </a:solidFill>
              </a:rPr>
              <a:t>explore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4365"/>
            <a:ext cx="10515600" cy="471259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Explore visually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/>
              <a:t>ggplot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E09F58-EEB5-4B49-8ED7-0EDBDFCEFA53}"/>
              </a:ext>
            </a:extLst>
          </p:cNvPr>
          <p:cNvSpPr/>
          <p:nvPr/>
        </p:nvSpPr>
        <p:spPr>
          <a:xfrm>
            <a:off x="838200" y="353617"/>
            <a:ext cx="1151021" cy="46994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9DF63E-C52C-514E-8591-704629CB3926}"/>
              </a:ext>
            </a:extLst>
          </p:cNvPr>
          <p:cNvSpPr txBox="1"/>
          <p:nvPr/>
        </p:nvSpPr>
        <p:spPr>
          <a:xfrm>
            <a:off x="11847587" y="-52889"/>
            <a:ext cx="449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Consolas" panose="020B0609020204030204" pitchFamily="49" charset="0"/>
                <a:cs typeface="Consolas" panose="020B0609020204030204" pitchFamily="49" charset="0"/>
              </a:rPr>
              <a:t>code line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A8F3650-F354-D648-9B18-0DDE84853EC5}"/>
              </a:ext>
            </a:extLst>
          </p:cNvPr>
          <p:cNvCxnSpPr>
            <a:cxnSpLocks/>
          </p:cNvCxnSpPr>
          <p:nvPr/>
        </p:nvCxnSpPr>
        <p:spPr>
          <a:xfrm flipH="1">
            <a:off x="12056266" y="4153823"/>
            <a:ext cx="1" cy="623354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1C03078-AABD-3D4F-8B1F-4A71F2B1C9F9}"/>
              </a:ext>
            </a:extLst>
          </p:cNvPr>
          <p:cNvSpPr txBox="1"/>
          <p:nvPr/>
        </p:nvSpPr>
        <p:spPr>
          <a:xfrm>
            <a:off x="11938501" y="3986841"/>
            <a:ext cx="235528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1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81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08C4AB3-730B-F741-A20B-17B933D2F555}"/>
              </a:ext>
            </a:extLst>
          </p:cNvPr>
          <p:cNvGrpSpPr/>
          <p:nvPr/>
        </p:nvGrpSpPr>
        <p:grpSpPr>
          <a:xfrm>
            <a:off x="11737537" y="-6610"/>
            <a:ext cx="183104" cy="6864610"/>
            <a:chOff x="11717909" y="-6610"/>
            <a:chExt cx="183104" cy="686461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12E31BD-7776-5D41-BD6A-AE16F2E374CA}"/>
                </a:ext>
              </a:extLst>
            </p:cNvPr>
            <p:cNvSpPr/>
            <p:nvPr/>
          </p:nvSpPr>
          <p:spPr>
            <a:xfrm>
              <a:off x="11717909" y="-6610"/>
              <a:ext cx="182543" cy="2338993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7D7A89D-2B0C-4048-B65C-60312997E453}"/>
                </a:ext>
              </a:extLst>
            </p:cNvPr>
            <p:cNvSpPr/>
            <p:nvPr/>
          </p:nvSpPr>
          <p:spPr>
            <a:xfrm>
              <a:off x="11717910" y="2305879"/>
              <a:ext cx="182542" cy="147099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87F7DAC-443C-224E-BCBB-6212469FC541}"/>
                </a:ext>
              </a:extLst>
            </p:cNvPr>
            <p:cNvSpPr/>
            <p:nvPr/>
          </p:nvSpPr>
          <p:spPr>
            <a:xfrm>
              <a:off x="11718471" y="3776870"/>
              <a:ext cx="182542" cy="1470991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D87E2C7-263A-8342-AB2B-A8FB61420454}"/>
                </a:ext>
              </a:extLst>
            </p:cNvPr>
            <p:cNvSpPr/>
            <p:nvPr/>
          </p:nvSpPr>
          <p:spPr>
            <a:xfrm>
              <a:off x="11717909" y="5221358"/>
              <a:ext cx="180866" cy="924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DA5AF0D-DA39-3641-87F8-8558A3D5B44E}"/>
                </a:ext>
              </a:extLst>
            </p:cNvPr>
            <p:cNvSpPr/>
            <p:nvPr/>
          </p:nvSpPr>
          <p:spPr>
            <a:xfrm>
              <a:off x="11717909" y="6095632"/>
              <a:ext cx="180866" cy="7623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826767C6-78FE-FC48-998E-C69D3A2C22D8}"/>
              </a:ext>
            </a:extLst>
          </p:cNvPr>
          <p:cNvSpPr txBox="1"/>
          <p:nvPr/>
        </p:nvSpPr>
        <p:spPr>
          <a:xfrm>
            <a:off x="11938501" y="4779122"/>
            <a:ext cx="235528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1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161</a:t>
            </a:r>
          </a:p>
        </p:txBody>
      </p:sp>
    </p:spTree>
    <p:extLst>
      <p:ext uri="{BB962C8B-B14F-4D97-AF65-F5344CB8AC3E}">
        <p14:creationId xmlns:p14="http://schemas.microsoft.com/office/powerpoint/2010/main" val="38594600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6EC770-D9D8-754F-8E48-CAF33001B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9221" y="33212"/>
            <a:ext cx="8774229" cy="1110749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chemeClr val="accent5"/>
                </a:solidFill>
              </a:rPr>
              <a:t>explore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4365"/>
            <a:ext cx="10515600" cy="471259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Explore visually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/>
              <a:t>ggplot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E09F58-EEB5-4B49-8ED7-0EDBDFCEFA53}"/>
              </a:ext>
            </a:extLst>
          </p:cNvPr>
          <p:cNvSpPr/>
          <p:nvPr/>
        </p:nvSpPr>
        <p:spPr>
          <a:xfrm>
            <a:off x="838200" y="353617"/>
            <a:ext cx="1151021" cy="46994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9DF63E-C52C-514E-8591-704629CB3926}"/>
              </a:ext>
            </a:extLst>
          </p:cNvPr>
          <p:cNvSpPr txBox="1"/>
          <p:nvPr/>
        </p:nvSpPr>
        <p:spPr>
          <a:xfrm>
            <a:off x="11847587" y="-52889"/>
            <a:ext cx="449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Consolas" panose="020B0609020204030204" pitchFamily="49" charset="0"/>
                <a:cs typeface="Consolas" panose="020B0609020204030204" pitchFamily="49" charset="0"/>
              </a:rPr>
              <a:t>code line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A8F3650-F354-D648-9B18-0DDE84853EC5}"/>
              </a:ext>
            </a:extLst>
          </p:cNvPr>
          <p:cNvCxnSpPr>
            <a:cxnSpLocks/>
          </p:cNvCxnSpPr>
          <p:nvPr/>
        </p:nvCxnSpPr>
        <p:spPr>
          <a:xfrm flipH="1">
            <a:off x="12056266" y="4153823"/>
            <a:ext cx="1" cy="623354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1C03078-AABD-3D4F-8B1F-4A71F2B1C9F9}"/>
              </a:ext>
            </a:extLst>
          </p:cNvPr>
          <p:cNvSpPr txBox="1"/>
          <p:nvPr/>
        </p:nvSpPr>
        <p:spPr>
          <a:xfrm>
            <a:off x="11938501" y="3986841"/>
            <a:ext cx="235528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1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81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08C4AB3-730B-F741-A20B-17B933D2F555}"/>
              </a:ext>
            </a:extLst>
          </p:cNvPr>
          <p:cNvGrpSpPr/>
          <p:nvPr/>
        </p:nvGrpSpPr>
        <p:grpSpPr>
          <a:xfrm>
            <a:off x="11737537" y="-6610"/>
            <a:ext cx="183104" cy="6864610"/>
            <a:chOff x="11717909" y="-6610"/>
            <a:chExt cx="183104" cy="686461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12E31BD-7776-5D41-BD6A-AE16F2E374CA}"/>
                </a:ext>
              </a:extLst>
            </p:cNvPr>
            <p:cNvSpPr/>
            <p:nvPr/>
          </p:nvSpPr>
          <p:spPr>
            <a:xfrm>
              <a:off x="11717909" y="-6610"/>
              <a:ext cx="182543" cy="2338993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7D7A89D-2B0C-4048-B65C-60312997E453}"/>
                </a:ext>
              </a:extLst>
            </p:cNvPr>
            <p:cNvSpPr/>
            <p:nvPr/>
          </p:nvSpPr>
          <p:spPr>
            <a:xfrm>
              <a:off x="11717910" y="2305879"/>
              <a:ext cx="182542" cy="147099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87F7DAC-443C-224E-BCBB-6212469FC541}"/>
                </a:ext>
              </a:extLst>
            </p:cNvPr>
            <p:cNvSpPr/>
            <p:nvPr/>
          </p:nvSpPr>
          <p:spPr>
            <a:xfrm>
              <a:off x="11718471" y="3776870"/>
              <a:ext cx="182542" cy="1470991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D87E2C7-263A-8342-AB2B-A8FB61420454}"/>
                </a:ext>
              </a:extLst>
            </p:cNvPr>
            <p:cNvSpPr/>
            <p:nvPr/>
          </p:nvSpPr>
          <p:spPr>
            <a:xfrm>
              <a:off x="11717909" y="5221358"/>
              <a:ext cx="180866" cy="924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DA5AF0D-DA39-3641-87F8-8558A3D5B44E}"/>
                </a:ext>
              </a:extLst>
            </p:cNvPr>
            <p:cNvSpPr/>
            <p:nvPr/>
          </p:nvSpPr>
          <p:spPr>
            <a:xfrm>
              <a:off x="11717909" y="6095632"/>
              <a:ext cx="180866" cy="7623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826767C6-78FE-FC48-998E-C69D3A2C22D8}"/>
              </a:ext>
            </a:extLst>
          </p:cNvPr>
          <p:cNvSpPr txBox="1"/>
          <p:nvPr/>
        </p:nvSpPr>
        <p:spPr>
          <a:xfrm>
            <a:off x="11938501" y="4779122"/>
            <a:ext cx="235528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1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161</a:t>
            </a:r>
          </a:p>
        </p:txBody>
      </p:sp>
    </p:spTree>
    <p:extLst>
      <p:ext uri="{BB962C8B-B14F-4D97-AF65-F5344CB8AC3E}">
        <p14:creationId xmlns:p14="http://schemas.microsoft.com/office/powerpoint/2010/main" val="174771924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6EC770-D9D8-754F-8E48-CAF33001B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9221" y="33212"/>
            <a:ext cx="8774229" cy="1110749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chemeClr val="accent1"/>
                </a:solidFill>
              </a:rPr>
              <a:t>analyse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4365"/>
            <a:ext cx="10515600" cy="471259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What do we want to do with the data?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E09F58-EEB5-4B49-8ED7-0EDBDFCEFA53}"/>
              </a:ext>
            </a:extLst>
          </p:cNvPr>
          <p:cNvSpPr/>
          <p:nvPr/>
        </p:nvSpPr>
        <p:spPr>
          <a:xfrm>
            <a:off x="838200" y="353617"/>
            <a:ext cx="1151021" cy="4699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F63741-6A49-D54F-A3BE-9DCE5982577E}"/>
              </a:ext>
            </a:extLst>
          </p:cNvPr>
          <p:cNvSpPr txBox="1"/>
          <p:nvPr/>
        </p:nvSpPr>
        <p:spPr>
          <a:xfrm>
            <a:off x="11847587" y="-52889"/>
            <a:ext cx="449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Consolas" panose="020B0609020204030204" pitchFamily="49" charset="0"/>
                <a:cs typeface="Consolas" panose="020B0609020204030204" pitchFamily="49" charset="0"/>
              </a:rPr>
              <a:t>code line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C476AF2-8B35-6349-8C9D-8F21AA1090D6}"/>
              </a:ext>
            </a:extLst>
          </p:cNvPr>
          <p:cNvCxnSpPr>
            <a:cxnSpLocks/>
          </p:cNvCxnSpPr>
          <p:nvPr/>
        </p:nvCxnSpPr>
        <p:spPr>
          <a:xfrm flipH="1">
            <a:off x="12056266" y="5377087"/>
            <a:ext cx="1" cy="623354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A8186C2-E81C-414E-9245-00F3C9C316E9}"/>
              </a:ext>
            </a:extLst>
          </p:cNvPr>
          <p:cNvSpPr txBox="1"/>
          <p:nvPr/>
        </p:nvSpPr>
        <p:spPr>
          <a:xfrm>
            <a:off x="11938501" y="5210105"/>
            <a:ext cx="235528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1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129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0EEB57F-A79C-CA49-B07F-F65D31BE7560}"/>
              </a:ext>
            </a:extLst>
          </p:cNvPr>
          <p:cNvGrpSpPr/>
          <p:nvPr/>
        </p:nvGrpSpPr>
        <p:grpSpPr>
          <a:xfrm>
            <a:off x="11737537" y="-6610"/>
            <a:ext cx="183104" cy="6864610"/>
            <a:chOff x="11717909" y="-6610"/>
            <a:chExt cx="183104" cy="686461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7ECE006-1CD5-1848-90B8-2AEB42AC1256}"/>
                </a:ext>
              </a:extLst>
            </p:cNvPr>
            <p:cNvSpPr/>
            <p:nvPr/>
          </p:nvSpPr>
          <p:spPr>
            <a:xfrm>
              <a:off x="11717909" y="-6610"/>
              <a:ext cx="182543" cy="2338993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3E6D953-E964-6049-AE67-FE34024318B4}"/>
                </a:ext>
              </a:extLst>
            </p:cNvPr>
            <p:cNvSpPr/>
            <p:nvPr/>
          </p:nvSpPr>
          <p:spPr>
            <a:xfrm>
              <a:off x="11717910" y="2305879"/>
              <a:ext cx="182542" cy="147099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7224DE4-97B5-E648-BD16-E3B2CCBA890A}"/>
                </a:ext>
              </a:extLst>
            </p:cNvPr>
            <p:cNvSpPr/>
            <p:nvPr/>
          </p:nvSpPr>
          <p:spPr>
            <a:xfrm>
              <a:off x="11718471" y="3776870"/>
              <a:ext cx="182542" cy="1470991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06EABEF-BB37-A04C-BD4F-44537FF34F59}"/>
                </a:ext>
              </a:extLst>
            </p:cNvPr>
            <p:cNvSpPr/>
            <p:nvPr/>
          </p:nvSpPr>
          <p:spPr>
            <a:xfrm>
              <a:off x="11717909" y="5221358"/>
              <a:ext cx="180866" cy="924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92526CF-6E28-9646-9E95-4F8B5DA85C07}"/>
                </a:ext>
              </a:extLst>
            </p:cNvPr>
            <p:cNvSpPr/>
            <p:nvPr/>
          </p:nvSpPr>
          <p:spPr>
            <a:xfrm>
              <a:off x="11717909" y="6095632"/>
              <a:ext cx="180866" cy="7623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9EBA8AB-317E-F740-B471-07397A1FED79}"/>
              </a:ext>
            </a:extLst>
          </p:cNvPr>
          <p:cNvSpPr txBox="1"/>
          <p:nvPr/>
        </p:nvSpPr>
        <p:spPr>
          <a:xfrm>
            <a:off x="11938501" y="6002386"/>
            <a:ext cx="235528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1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134</a:t>
            </a:r>
          </a:p>
        </p:txBody>
      </p:sp>
    </p:spTree>
    <p:extLst>
      <p:ext uri="{BB962C8B-B14F-4D97-AF65-F5344CB8AC3E}">
        <p14:creationId xmlns:p14="http://schemas.microsoft.com/office/powerpoint/2010/main" val="129765074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9962DB56-3E92-3141-AD7D-7D1CCBF96147}"/>
              </a:ext>
            </a:extLst>
          </p:cNvPr>
          <p:cNvGrpSpPr/>
          <p:nvPr/>
        </p:nvGrpSpPr>
        <p:grpSpPr>
          <a:xfrm>
            <a:off x="7062827" y="322626"/>
            <a:ext cx="4076334" cy="1110749"/>
            <a:chOff x="6448231" y="1185712"/>
            <a:chExt cx="4076334" cy="1110749"/>
          </a:xfrm>
        </p:grpSpPr>
        <p:sp>
          <p:nvSpPr>
            <p:cNvPr id="7" name="Title 1">
              <a:extLst>
                <a:ext uri="{FF2B5EF4-FFF2-40B4-BE49-F238E27FC236}">
                  <a16:creationId xmlns:a16="http://schemas.microsoft.com/office/drawing/2014/main" id="{22F09C11-680A-DD49-A645-C32A4EBA2D1E}"/>
                </a:ext>
              </a:extLst>
            </p:cNvPr>
            <p:cNvSpPr txBox="1">
              <a:spLocks/>
            </p:cNvSpPr>
            <p:nvPr/>
          </p:nvSpPr>
          <p:spPr>
            <a:xfrm>
              <a:off x="7599252" y="1185712"/>
              <a:ext cx="2925313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5400" dirty="0">
                  <a:solidFill>
                    <a:schemeClr val="accent5"/>
                  </a:solidFill>
                </a:rPr>
                <a:t>explore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979ACB1-CA1F-9847-A334-542C5CCEE4CA}"/>
                </a:ext>
              </a:extLst>
            </p:cNvPr>
            <p:cNvSpPr/>
            <p:nvPr/>
          </p:nvSpPr>
          <p:spPr>
            <a:xfrm>
              <a:off x="6448231" y="1506117"/>
              <a:ext cx="1151021" cy="4699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BC89439-B2D1-B64C-9645-D5B3505D0865}"/>
              </a:ext>
            </a:extLst>
          </p:cNvPr>
          <p:cNvGrpSpPr/>
          <p:nvPr/>
        </p:nvGrpSpPr>
        <p:grpSpPr>
          <a:xfrm>
            <a:off x="645928" y="2714685"/>
            <a:ext cx="2496016" cy="1110749"/>
            <a:chOff x="856785" y="2699804"/>
            <a:chExt cx="2496016" cy="1110749"/>
          </a:xfrm>
        </p:grpSpPr>
        <p:sp>
          <p:nvSpPr>
            <p:cNvPr id="9" name="Title 1">
              <a:extLst>
                <a:ext uri="{FF2B5EF4-FFF2-40B4-BE49-F238E27FC236}">
                  <a16:creationId xmlns:a16="http://schemas.microsoft.com/office/drawing/2014/main" id="{F20A9802-FD36-0E49-9CDB-809FD27305BB}"/>
                </a:ext>
              </a:extLst>
            </p:cNvPr>
            <p:cNvSpPr txBox="1">
              <a:spLocks/>
            </p:cNvSpPr>
            <p:nvPr/>
          </p:nvSpPr>
          <p:spPr>
            <a:xfrm>
              <a:off x="2007807" y="2699804"/>
              <a:ext cx="1344994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5400" dirty="0">
                  <a:solidFill>
                    <a:schemeClr val="accent4"/>
                  </a:solidFill>
                </a:rPr>
                <a:t>add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97550E1-BB37-4F4F-86D8-BB84373F694E}"/>
                </a:ext>
              </a:extLst>
            </p:cNvPr>
            <p:cNvSpPr/>
            <p:nvPr/>
          </p:nvSpPr>
          <p:spPr>
            <a:xfrm>
              <a:off x="856785" y="3020209"/>
              <a:ext cx="1151021" cy="4699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CCA6920-670B-D542-9206-3CB5AB328575}"/>
              </a:ext>
            </a:extLst>
          </p:cNvPr>
          <p:cNvCxnSpPr>
            <a:cxnSpLocks/>
          </p:cNvCxnSpPr>
          <p:nvPr/>
        </p:nvCxnSpPr>
        <p:spPr>
          <a:xfrm flipV="1">
            <a:off x="2864089" y="1060642"/>
            <a:ext cx="3951529" cy="1536996"/>
          </a:xfrm>
          <a:prstGeom prst="straightConnector1">
            <a:avLst/>
          </a:prstGeom>
          <a:ln w="13652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5C28C17-7CEF-314D-9B4B-1987E70FD941}"/>
              </a:ext>
            </a:extLst>
          </p:cNvPr>
          <p:cNvCxnSpPr>
            <a:cxnSpLocks/>
          </p:cNvCxnSpPr>
          <p:nvPr/>
        </p:nvCxnSpPr>
        <p:spPr>
          <a:xfrm flipV="1">
            <a:off x="2989943" y="1393371"/>
            <a:ext cx="3962400" cy="1538515"/>
          </a:xfrm>
          <a:prstGeom prst="straightConnector1">
            <a:avLst/>
          </a:prstGeom>
          <a:ln w="136525">
            <a:solidFill>
              <a:schemeClr val="accent4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66772EC-5B8C-D040-A0E1-67AE54675575}"/>
              </a:ext>
            </a:extLst>
          </p:cNvPr>
          <p:cNvCxnSpPr>
            <a:cxnSpLocks/>
          </p:cNvCxnSpPr>
          <p:nvPr/>
        </p:nvCxnSpPr>
        <p:spPr>
          <a:xfrm flipV="1">
            <a:off x="3168889" y="1704987"/>
            <a:ext cx="3954372" cy="1538102"/>
          </a:xfrm>
          <a:prstGeom prst="straightConnector1">
            <a:avLst/>
          </a:prstGeom>
          <a:ln w="13652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4F3F3A4-B208-FB44-8A50-2EBB4714C373}"/>
              </a:ext>
            </a:extLst>
          </p:cNvPr>
          <p:cNvCxnSpPr>
            <a:cxnSpLocks/>
          </p:cNvCxnSpPr>
          <p:nvPr/>
        </p:nvCxnSpPr>
        <p:spPr>
          <a:xfrm flipH="1">
            <a:off x="7890626" y="1530775"/>
            <a:ext cx="1553178" cy="3796450"/>
          </a:xfrm>
          <a:prstGeom prst="straightConnector1">
            <a:avLst/>
          </a:prstGeom>
          <a:ln w="13652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7B5D340-3D45-B749-816E-AE7CA1FA12C3}"/>
              </a:ext>
            </a:extLst>
          </p:cNvPr>
          <p:cNvCxnSpPr>
            <a:cxnSpLocks/>
          </p:cNvCxnSpPr>
          <p:nvPr/>
        </p:nvCxnSpPr>
        <p:spPr>
          <a:xfrm flipH="1" flipV="1">
            <a:off x="2834640" y="3648456"/>
            <a:ext cx="1691641" cy="1856233"/>
          </a:xfrm>
          <a:prstGeom prst="straightConnector1">
            <a:avLst/>
          </a:prstGeom>
          <a:ln w="136525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B7D5E73-8EF4-C448-A8B3-1E2A0CBA33B5}"/>
              </a:ext>
            </a:extLst>
          </p:cNvPr>
          <p:cNvCxnSpPr>
            <a:cxnSpLocks/>
            <a:endCxn id="29" idx="0"/>
          </p:cNvCxnSpPr>
          <p:nvPr/>
        </p:nvCxnSpPr>
        <p:spPr>
          <a:xfrm flipH="1">
            <a:off x="7353314" y="1295835"/>
            <a:ext cx="1505152" cy="4031390"/>
          </a:xfrm>
          <a:prstGeom prst="straightConnector1">
            <a:avLst/>
          </a:prstGeom>
          <a:ln w="136525">
            <a:solidFill>
              <a:schemeClr val="accent5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EA9AE251-21C3-CC43-A0C9-CE429A374E15}"/>
              </a:ext>
            </a:extLst>
          </p:cNvPr>
          <p:cNvSpPr txBox="1"/>
          <p:nvPr/>
        </p:nvSpPr>
        <p:spPr>
          <a:xfrm rot="2863124">
            <a:off x="2824845" y="4667701"/>
            <a:ext cx="2066012" cy="200055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700" dirty="0"/>
              <a:t>ooh this is interesting maybe we should…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9C079D4-D7B5-2A47-8995-42462250FB28}"/>
              </a:ext>
            </a:extLst>
          </p:cNvPr>
          <p:cNvSpPr txBox="1"/>
          <p:nvPr/>
        </p:nvSpPr>
        <p:spPr>
          <a:xfrm rot="20339060">
            <a:off x="4173989" y="2134205"/>
            <a:ext cx="1235779" cy="200055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700" dirty="0"/>
              <a:t>that doesn’t look right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99B9645-9AB2-C34B-A9AE-0C2D2B3E9289}"/>
              </a:ext>
            </a:extLst>
          </p:cNvPr>
          <p:cNvSpPr txBox="1"/>
          <p:nvPr/>
        </p:nvSpPr>
        <p:spPr>
          <a:xfrm rot="20358845">
            <a:off x="4601883" y="2453476"/>
            <a:ext cx="711591" cy="200055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700" dirty="0"/>
              <a:t>that’ll fix it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D5B8B3E-2643-0449-8280-5F12AF1896D9}"/>
              </a:ext>
            </a:extLst>
          </p:cNvPr>
          <p:cNvGrpSpPr/>
          <p:nvPr/>
        </p:nvGrpSpPr>
        <p:grpSpPr>
          <a:xfrm>
            <a:off x="4709558" y="5327225"/>
            <a:ext cx="4106412" cy="1110749"/>
            <a:chOff x="5243899" y="4176132"/>
            <a:chExt cx="4106412" cy="1110749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EE09F58-EEB5-4B49-8ED7-0EDBDFCEFA53}"/>
                </a:ext>
              </a:extLst>
            </p:cNvPr>
            <p:cNvSpPr/>
            <p:nvPr/>
          </p:nvSpPr>
          <p:spPr>
            <a:xfrm>
              <a:off x="5243899" y="4526130"/>
              <a:ext cx="1151021" cy="4699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itle 1">
              <a:extLst>
                <a:ext uri="{FF2B5EF4-FFF2-40B4-BE49-F238E27FC236}">
                  <a16:creationId xmlns:a16="http://schemas.microsoft.com/office/drawing/2014/main" id="{BD3FDFB1-059F-7844-865D-A2F1CF199ED0}"/>
                </a:ext>
              </a:extLst>
            </p:cNvPr>
            <p:cNvSpPr txBox="1">
              <a:spLocks/>
            </p:cNvSpPr>
            <p:nvPr/>
          </p:nvSpPr>
          <p:spPr>
            <a:xfrm>
              <a:off x="6424998" y="4176132"/>
              <a:ext cx="2925313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5400" dirty="0">
                  <a:solidFill>
                    <a:schemeClr val="accent1"/>
                  </a:solidFill>
                </a:rPr>
                <a:t>analyse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1933079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6EC770-D9D8-754F-8E48-CAF33001B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9221" y="33212"/>
            <a:ext cx="8774229" cy="1110749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chemeClr val="accent2"/>
                </a:solidFill>
              </a:rPr>
              <a:t>communicate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4365"/>
            <a:ext cx="10515600" cy="471259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You now have a message: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Communicate it to your audience and convince them they should care.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E09F58-EEB5-4B49-8ED7-0EDBDFCEFA53}"/>
              </a:ext>
            </a:extLst>
          </p:cNvPr>
          <p:cNvSpPr/>
          <p:nvPr/>
        </p:nvSpPr>
        <p:spPr>
          <a:xfrm>
            <a:off x="838200" y="353617"/>
            <a:ext cx="1151021" cy="4699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ADA9E9-8ECA-E441-ACEB-1A46B028C97A}"/>
              </a:ext>
            </a:extLst>
          </p:cNvPr>
          <p:cNvSpPr txBox="1"/>
          <p:nvPr/>
        </p:nvSpPr>
        <p:spPr>
          <a:xfrm>
            <a:off x="11847587" y="-52889"/>
            <a:ext cx="449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Consolas" panose="020B0609020204030204" pitchFamily="49" charset="0"/>
                <a:cs typeface="Consolas" panose="020B0609020204030204" pitchFamily="49" charset="0"/>
              </a:rPr>
              <a:t>code line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2202869-8D3E-664F-92F4-7699056B5F14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12056265" y="6108937"/>
            <a:ext cx="2" cy="535715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C285F78-F437-704F-800A-2646345FBB3D}"/>
              </a:ext>
            </a:extLst>
          </p:cNvPr>
          <p:cNvSpPr txBox="1"/>
          <p:nvPr/>
        </p:nvSpPr>
        <p:spPr>
          <a:xfrm>
            <a:off x="11938501" y="5939660"/>
            <a:ext cx="235528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1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135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759DFB3-CBC2-6847-87B8-AE2B33464C97}"/>
              </a:ext>
            </a:extLst>
          </p:cNvPr>
          <p:cNvGrpSpPr/>
          <p:nvPr/>
        </p:nvGrpSpPr>
        <p:grpSpPr>
          <a:xfrm>
            <a:off x="11737537" y="-6610"/>
            <a:ext cx="183104" cy="6864610"/>
            <a:chOff x="11717909" y="-6610"/>
            <a:chExt cx="183104" cy="686461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8B1071A-FE30-4646-B08C-80A1FDEB2BE4}"/>
                </a:ext>
              </a:extLst>
            </p:cNvPr>
            <p:cNvSpPr/>
            <p:nvPr/>
          </p:nvSpPr>
          <p:spPr>
            <a:xfrm>
              <a:off x="11717909" y="-6610"/>
              <a:ext cx="182543" cy="2338993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797F106-976B-0549-81A7-0E5FECF458B6}"/>
                </a:ext>
              </a:extLst>
            </p:cNvPr>
            <p:cNvSpPr/>
            <p:nvPr/>
          </p:nvSpPr>
          <p:spPr>
            <a:xfrm>
              <a:off x="11717910" y="2305879"/>
              <a:ext cx="182542" cy="147099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E9BCC38-7D95-D447-9A17-BE4AFD6A985C}"/>
                </a:ext>
              </a:extLst>
            </p:cNvPr>
            <p:cNvSpPr/>
            <p:nvPr/>
          </p:nvSpPr>
          <p:spPr>
            <a:xfrm>
              <a:off x="11718471" y="3776870"/>
              <a:ext cx="182542" cy="1470991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DC83976-07C4-ED40-A238-194531E38B53}"/>
                </a:ext>
              </a:extLst>
            </p:cNvPr>
            <p:cNvSpPr/>
            <p:nvPr/>
          </p:nvSpPr>
          <p:spPr>
            <a:xfrm>
              <a:off x="11717909" y="5221358"/>
              <a:ext cx="180866" cy="924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65690C0-9229-E64D-8965-ABE489F73F9E}"/>
                </a:ext>
              </a:extLst>
            </p:cNvPr>
            <p:cNvSpPr/>
            <p:nvPr/>
          </p:nvSpPr>
          <p:spPr>
            <a:xfrm>
              <a:off x="11717909" y="6095632"/>
              <a:ext cx="180866" cy="7623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96458E91-71A4-9047-B7FD-DFADF3248728}"/>
              </a:ext>
            </a:extLst>
          </p:cNvPr>
          <p:cNvSpPr txBox="1"/>
          <p:nvPr/>
        </p:nvSpPr>
        <p:spPr>
          <a:xfrm>
            <a:off x="11938501" y="6646597"/>
            <a:ext cx="235528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1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154</a:t>
            </a:r>
          </a:p>
        </p:txBody>
      </p:sp>
    </p:spTree>
    <p:extLst>
      <p:ext uri="{BB962C8B-B14F-4D97-AF65-F5344CB8AC3E}">
        <p14:creationId xmlns:p14="http://schemas.microsoft.com/office/powerpoint/2010/main" val="36942924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6EC770-D9D8-754F-8E48-CAF33001B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9221" y="33212"/>
            <a:ext cx="8774229" cy="1110749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preamble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50023"/>
            <a:ext cx="10515600" cy="471259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Why R</a:t>
            </a:r>
            <a:endParaRPr lang="en-US" dirty="0"/>
          </a:p>
          <a:p>
            <a:pPr marL="0" indent="0">
              <a:buNone/>
            </a:pPr>
            <a:r>
              <a:rPr lang="en-US" sz="2400" dirty="0"/>
              <a:t>There are many proprietary script-based programs for analysing data: 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Stata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SAS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en-US" sz="2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Eviews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SPSS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cs typeface="Consolas" panose="020B0609020204030204" pitchFamily="49" charset="0"/>
              </a:rPr>
              <a:t>,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Matlab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They cost $$$. </a:t>
            </a:r>
          </a:p>
          <a:p>
            <a:pPr lvl="1"/>
            <a:r>
              <a:rPr lang="en-US" dirty="0"/>
              <a:t>If you are not at a university/workplace that has the program, you can’t use it. </a:t>
            </a:r>
          </a:p>
          <a:p>
            <a:pPr lvl="1"/>
            <a:r>
              <a:rPr lang="en-US" sz="2400" dirty="0"/>
              <a:t>Or you will have to pay for a license yourself.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E09F58-EEB5-4B49-8ED7-0EDBDFCEFA53}"/>
              </a:ext>
            </a:extLst>
          </p:cNvPr>
          <p:cNvSpPr/>
          <p:nvPr/>
        </p:nvSpPr>
        <p:spPr>
          <a:xfrm>
            <a:off x="838200" y="353617"/>
            <a:ext cx="1151021" cy="4699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0387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6EC770-D9D8-754F-8E48-CAF33001B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9221" y="33212"/>
            <a:ext cx="8774229" cy="1110749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preamble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50023"/>
            <a:ext cx="10728960" cy="50431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Why R</a:t>
            </a:r>
            <a:endParaRPr lang="en-US" dirty="0"/>
          </a:p>
          <a:p>
            <a:pPr marL="0" indent="0">
              <a:buNone/>
            </a:pPr>
            <a:r>
              <a:rPr lang="en-US" sz="2400" dirty="0"/>
              <a:t>Proprietary programs are also </a:t>
            </a:r>
            <a:r>
              <a:rPr lang="en-US" sz="2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centrally controlled</a:t>
            </a:r>
            <a:r>
              <a:rPr lang="en-US" sz="2400" dirty="0"/>
              <a:t>. 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The select functions are written by the company, and you can only use the set of functions they provide.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R thrives on user-written packages (collections of functions) that are available to everyone, for free. From a recent study:</a:t>
            </a:r>
          </a:p>
          <a:p>
            <a:pPr marL="0" indent="0">
              <a:buNone/>
            </a:pPr>
            <a:endParaRPr lang="en-US" sz="2400" dirty="0"/>
          </a:p>
          <a:p>
            <a:pPr marL="457200" lvl="1" indent="0">
              <a:buNone/>
            </a:pPr>
            <a:r>
              <a:rPr lang="en-AU" sz="1800" dirty="0"/>
              <a:t>“In 2015, R added 1,357 packages, counting only CRAN, or approximately 27,642 functions. During 2015 alone, R added more functions than SAS Institute has written in its entire history.”  </a:t>
            </a:r>
            <a:r>
              <a:rPr lang="en-AU" sz="1200" dirty="0"/>
              <a:t>r4stats.com/articles/popularity/ </a:t>
            </a:r>
            <a:r>
              <a:rPr lang="en-AU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(the potential bias is indicated in its domain)</a:t>
            </a:r>
            <a:endParaRPr lang="en-AU" sz="1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baseline="30000" dirty="0"/>
          </a:p>
          <a:p>
            <a:pPr marL="0" indent="0">
              <a:buNone/>
            </a:pPr>
            <a:endParaRPr lang="en-US" baseline="30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E09F58-EEB5-4B49-8ED7-0EDBDFCEFA53}"/>
              </a:ext>
            </a:extLst>
          </p:cNvPr>
          <p:cNvSpPr/>
          <p:nvPr/>
        </p:nvSpPr>
        <p:spPr>
          <a:xfrm>
            <a:off x="838200" y="353617"/>
            <a:ext cx="1151021" cy="4699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B780347-91A4-1740-9246-269BFA4CB858}"/>
              </a:ext>
            </a:extLst>
          </p:cNvPr>
          <p:cNvSpPr/>
          <p:nvPr/>
        </p:nvSpPr>
        <p:spPr>
          <a:xfrm>
            <a:off x="969151" y="5349240"/>
            <a:ext cx="60960" cy="762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8015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6EC770-D9D8-754F-8E48-CAF33001B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9221" y="33212"/>
            <a:ext cx="8774229" cy="1110749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preamble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35737"/>
            <a:ext cx="10728960" cy="50431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Why R</a:t>
            </a:r>
          </a:p>
          <a:p>
            <a:pPr marL="0" indent="0">
              <a:buNone/>
            </a:pPr>
            <a:r>
              <a:rPr lang="en-US" dirty="0"/>
              <a:t>There are other open-source programs available.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Python</a:t>
            </a:r>
            <a:r>
              <a:rPr lang="en-US" dirty="0"/>
              <a:t> is a key example.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Python</a:t>
            </a:r>
            <a:r>
              <a:rPr lang="en-US" dirty="0"/>
              <a:t> is good.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baseline="30000" dirty="0"/>
          </a:p>
          <a:p>
            <a:pPr marL="0" indent="0">
              <a:buNone/>
            </a:pPr>
            <a:r>
              <a:rPr lang="en-US" baseline="30000" dirty="0"/>
              <a:t>…</a:t>
            </a:r>
          </a:p>
          <a:p>
            <a:pPr marL="0" indent="0">
              <a:buNone/>
            </a:pPr>
            <a:endParaRPr lang="en-US" baseline="30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E09F58-EEB5-4B49-8ED7-0EDBDFCEFA53}"/>
              </a:ext>
            </a:extLst>
          </p:cNvPr>
          <p:cNvSpPr/>
          <p:nvPr/>
        </p:nvSpPr>
        <p:spPr>
          <a:xfrm>
            <a:off x="838200" y="353617"/>
            <a:ext cx="1151021" cy="4699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5227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6EC770-D9D8-754F-8E48-CAF33001B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9221" y="33212"/>
            <a:ext cx="8774229" cy="1110749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preamble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50025"/>
            <a:ext cx="10515600" cy="4712597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Set up</a:t>
            </a:r>
          </a:p>
          <a:p>
            <a:pPr marL="0" indent="0">
              <a:buNone/>
            </a:pPr>
            <a:r>
              <a:rPr lang="en-US" dirty="0"/>
              <a:t>Install R</a:t>
            </a:r>
          </a:p>
          <a:p>
            <a:pPr marL="0" indent="0">
              <a:buNone/>
            </a:pPr>
            <a:r>
              <a:rPr lang="en-US" dirty="0"/>
              <a:t>Install R Studio</a:t>
            </a:r>
          </a:p>
          <a:p>
            <a:pPr marL="0" indent="0">
              <a:buNone/>
            </a:pPr>
            <a:r>
              <a:rPr lang="en-US" dirty="0"/>
              <a:t>Install packages in R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E09F58-EEB5-4B49-8ED7-0EDBDFCEFA53}"/>
              </a:ext>
            </a:extLst>
          </p:cNvPr>
          <p:cNvSpPr/>
          <p:nvPr/>
        </p:nvSpPr>
        <p:spPr>
          <a:xfrm>
            <a:off x="838200" y="353617"/>
            <a:ext cx="1151021" cy="4699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3866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6EC770-D9D8-754F-8E48-CAF33001B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9221" y="33212"/>
            <a:ext cx="8774229" cy="1110749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preamble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50025"/>
            <a:ext cx="10515600" cy="4712597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Use projects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It helps you tidy your thoughts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It means your code can be shared with anyone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It means you never have to use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setwd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dirty="0"/>
              <a:t> again</a:t>
            </a:r>
          </a:p>
          <a:p>
            <a:pPr marL="0" indent="0">
              <a:buNone/>
            </a:pPr>
            <a:r>
              <a:rPr lang="en-US" dirty="0"/>
              <a:t>….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E09F58-EEB5-4B49-8ED7-0EDBDFCEFA53}"/>
              </a:ext>
            </a:extLst>
          </p:cNvPr>
          <p:cNvSpPr/>
          <p:nvPr/>
        </p:nvSpPr>
        <p:spPr>
          <a:xfrm>
            <a:off x="838200" y="353617"/>
            <a:ext cx="1151021" cy="4699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1080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Paper">
      <a:dk1>
        <a:sysClr val="windowText" lastClr="000000"/>
      </a:dk1>
      <a:lt1>
        <a:sysClr val="window" lastClr="FFFFFF"/>
      </a:lt1>
      <a:dk2>
        <a:srgbClr val="444D26"/>
      </a:dk2>
      <a:lt2>
        <a:srgbClr val="FEFAC9"/>
      </a:lt2>
      <a:accent1>
        <a:srgbClr val="A5B592"/>
      </a:accent1>
      <a:accent2>
        <a:srgbClr val="F3A447"/>
      </a:accent2>
      <a:accent3>
        <a:srgbClr val="E7BC29"/>
      </a:accent3>
      <a:accent4>
        <a:srgbClr val="D092A7"/>
      </a:accent4>
      <a:accent5>
        <a:srgbClr val="9C85C0"/>
      </a:accent5>
      <a:accent6>
        <a:srgbClr val="809EC2"/>
      </a:accent6>
      <a:hlink>
        <a:srgbClr val="8E58B6"/>
      </a:hlink>
      <a:folHlink>
        <a:srgbClr val="7F6F6F"/>
      </a:folHlink>
    </a:clrScheme>
    <a:fontScheme name="Consolas-Verdana">
      <a:majorFont>
        <a:latin typeface="Consolas" panose="020B0609020204030204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Verdana" panose="020B060403050404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7787</TotalTime>
  <Words>1655</Words>
  <Application>Microsoft Macintosh PowerPoint</Application>
  <PresentationFormat>Widescreen</PresentationFormat>
  <Paragraphs>399</Paragraphs>
  <Slides>46</Slides>
  <Notes>0</Notes>
  <HiddenSlides>2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0" baseType="lpstr">
      <vt:lpstr>Arial</vt:lpstr>
      <vt:lpstr>Consolas</vt:lpstr>
      <vt:lpstr>Verdana</vt:lpstr>
      <vt:lpstr>Office Theme</vt:lpstr>
      <vt:lpstr>PowerPoint Presentation</vt:lpstr>
      <vt:lpstr>PowerPoint Presentation</vt:lpstr>
      <vt:lpstr>preamble</vt:lpstr>
      <vt:lpstr>preamble</vt:lpstr>
      <vt:lpstr>preamble</vt:lpstr>
      <vt:lpstr>preamble</vt:lpstr>
      <vt:lpstr>preamble</vt:lpstr>
      <vt:lpstr>preamble</vt:lpstr>
      <vt:lpstr>preamble</vt:lpstr>
      <vt:lpstr>learn</vt:lpstr>
      <vt:lpstr>learn</vt:lpstr>
      <vt:lpstr>learn</vt:lpstr>
      <vt:lpstr>learn</vt:lpstr>
      <vt:lpstr>learn</vt:lpstr>
      <vt:lpstr>learn</vt:lpstr>
      <vt:lpstr>learn</vt:lpstr>
      <vt:lpstr>learn</vt:lpstr>
      <vt:lpstr>learn</vt:lpstr>
      <vt:lpstr>read</vt:lpstr>
      <vt:lpstr>learn</vt:lpstr>
      <vt:lpstr>learn</vt:lpstr>
      <vt:lpstr>learn</vt:lpstr>
      <vt:lpstr>learn</vt:lpstr>
      <vt:lpstr>learn</vt:lpstr>
      <vt:lpstr>learn</vt:lpstr>
      <vt:lpstr>Show that the data looks like</vt:lpstr>
      <vt:lpstr>visualise</vt:lpstr>
      <vt:lpstr>visualise</vt:lpstr>
      <vt:lpstr>PowerPoint Presentation</vt:lpstr>
      <vt:lpstr>visualise</vt:lpstr>
      <vt:lpstr>learn</vt:lpstr>
      <vt:lpstr>PowerPoint Presentation</vt:lpstr>
      <vt:lpstr>learn</vt:lpstr>
      <vt:lpstr>preamble</vt:lpstr>
      <vt:lpstr>preamble is almost over</vt:lpstr>
      <vt:lpstr>preamble is over!</vt:lpstr>
      <vt:lpstr>read</vt:lpstr>
      <vt:lpstr>read</vt:lpstr>
      <vt:lpstr>manipulate</vt:lpstr>
      <vt:lpstr>explore</vt:lpstr>
      <vt:lpstr>explore</vt:lpstr>
      <vt:lpstr>explore</vt:lpstr>
      <vt:lpstr>explore</vt:lpstr>
      <vt:lpstr>analyse</vt:lpstr>
      <vt:lpstr>PowerPoint Presentation</vt:lpstr>
      <vt:lpstr>communicate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William Mackey</dc:creator>
  <cp:lastModifiedBy>William Mackey</cp:lastModifiedBy>
  <cp:revision>73</cp:revision>
  <dcterms:created xsi:type="dcterms:W3CDTF">2019-01-29T08:00:44Z</dcterms:created>
  <dcterms:modified xsi:type="dcterms:W3CDTF">2019-02-19T11:30:48Z</dcterms:modified>
</cp:coreProperties>
</file>